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67" r:id="rId2"/>
    <p:sldId id="379" r:id="rId3"/>
    <p:sldId id="368" r:id="rId4"/>
    <p:sldId id="369" r:id="rId5"/>
    <p:sldId id="370" r:id="rId6"/>
    <p:sldId id="371" r:id="rId7"/>
    <p:sldId id="372" r:id="rId8"/>
    <p:sldId id="374" r:id="rId9"/>
    <p:sldId id="375" r:id="rId10"/>
    <p:sldId id="376" r:id="rId11"/>
    <p:sldId id="377" r:id="rId12"/>
    <p:sldId id="373" r:id="rId13"/>
    <p:sldId id="378"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72" d="100"/>
          <a:sy n="72" d="100"/>
        </p:scale>
        <p:origin x="135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98F5AAA-98AB-4798-A700-BBB19CF0922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a:extLst>
              <a:ext uri="{FF2B5EF4-FFF2-40B4-BE49-F238E27FC236}">
                <a16:creationId xmlns:a16="http://schemas.microsoft.com/office/drawing/2014/main" id="{EC3982DD-D904-49A7-B923-C4F2B2073258}"/>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E0FC5B79-F681-4F35-BBF9-E47B9BFB5E7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DD94A94D-F993-4BD2-B7AC-C0351EFFA67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1F2027BF-42CC-4FD1-976A-8B5987CB66C5}"/>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a:extLst>
              <a:ext uri="{FF2B5EF4-FFF2-40B4-BE49-F238E27FC236}">
                <a16:creationId xmlns:a16="http://schemas.microsoft.com/office/drawing/2014/main" id="{D89BAB92-8757-477F-A5A9-3FB61DDE5EA2}"/>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19364F0-B50B-4934-9EEB-6ADE81FF3C0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5EDD8515-E9AD-46A1-9685-3943ED47B3E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B9A588B-03C7-4183-B015-2D34DC5E9FA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4253570-136A-4A6F-AAF0-DF84D73F0F84}"/>
              </a:ext>
            </a:extLst>
          </p:cNvPr>
          <p:cNvSpPr>
            <a:spLocks noGrp="1" noChangeArrowheads="1"/>
          </p:cNvSpPr>
          <p:nvPr>
            <p:ph type="sldNum" sz="quarter" idx="12"/>
          </p:nvPr>
        </p:nvSpPr>
        <p:spPr>
          <a:ln/>
        </p:spPr>
        <p:txBody>
          <a:bodyPr/>
          <a:lstStyle>
            <a:lvl1pPr>
              <a:defRPr/>
            </a:lvl1pPr>
          </a:lstStyle>
          <a:p>
            <a:pPr>
              <a:defRPr/>
            </a:pPr>
            <a:fld id="{C2511B6A-3F11-4FFD-9BF1-6F4E2A79E482}" type="slidenum">
              <a:rPr lang="en-US" altLang="en-US"/>
              <a:pPr>
                <a:defRPr/>
              </a:pPr>
              <a:t>‹#›</a:t>
            </a:fld>
            <a:endParaRPr lang="en-US" altLang="en-US"/>
          </a:p>
        </p:txBody>
      </p:sp>
    </p:spTree>
    <p:extLst>
      <p:ext uri="{BB962C8B-B14F-4D97-AF65-F5344CB8AC3E}">
        <p14:creationId xmlns:p14="http://schemas.microsoft.com/office/powerpoint/2010/main" val="265468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C06CC3A8-FC6F-43DA-B4CE-14C06863D89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19400C2-D16A-4CE9-9B18-47BB5A19A4B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E9329AB-5475-4AFF-A120-13AC78BE0850}"/>
              </a:ext>
            </a:extLst>
          </p:cNvPr>
          <p:cNvSpPr>
            <a:spLocks noGrp="1" noChangeArrowheads="1"/>
          </p:cNvSpPr>
          <p:nvPr>
            <p:ph type="sldNum" sz="quarter" idx="12"/>
          </p:nvPr>
        </p:nvSpPr>
        <p:spPr>
          <a:ln/>
        </p:spPr>
        <p:txBody>
          <a:bodyPr/>
          <a:lstStyle>
            <a:lvl1pPr>
              <a:defRPr/>
            </a:lvl1pPr>
          </a:lstStyle>
          <a:p>
            <a:pPr>
              <a:defRPr/>
            </a:pPr>
            <a:fld id="{E28FDA42-039D-42F4-9A15-02A9D4607979}" type="slidenum">
              <a:rPr lang="en-US" altLang="en-US"/>
              <a:pPr>
                <a:defRPr/>
              </a:pPr>
              <a:t>‹#›</a:t>
            </a:fld>
            <a:endParaRPr lang="en-US" altLang="en-US"/>
          </a:p>
        </p:txBody>
      </p:sp>
    </p:spTree>
    <p:extLst>
      <p:ext uri="{BB962C8B-B14F-4D97-AF65-F5344CB8AC3E}">
        <p14:creationId xmlns:p14="http://schemas.microsoft.com/office/powerpoint/2010/main" val="2491040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5AE9BF27-18F2-40D3-B3CC-E768AF2191B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3B04C4F-3010-4405-AA66-ABF51328C36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09B1238-C2BC-4897-97BE-69E2DCFECA97}"/>
              </a:ext>
            </a:extLst>
          </p:cNvPr>
          <p:cNvSpPr>
            <a:spLocks noGrp="1" noChangeArrowheads="1"/>
          </p:cNvSpPr>
          <p:nvPr>
            <p:ph type="sldNum" sz="quarter" idx="12"/>
          </p:nvPr>
        </p:nvSpPr>
        <p:spPr>
          <a:ln/>
        </p:spPr>
        <p:txBody>
          <a:bodyPr/>
          <a:lstStyle>
            <a:lvl1pPr>
              <a:defRPr/>
            </a:lvl1pPr>
          </a:lstStyle>
          <a:p>
            <a:pPr>
              <a:defRPr/>
            </a:pPr>
            <a:fld id="{B365ED2C-37E6-4B2E-A1AF-212DBDB6001B}" type="slidenum">
              <a:rPr lang="en-US" altLang="en-US"/>
              <a:pPr>
                <a:defRPr/>
              </a:pPr>
              <a:t>‹#›</a:t>
            </a:fld>
            <a:endParaRPr lang="en-US" altLang="en-US"/>
          </a:p>
        </p:txBody>
      </p:sp>
    </p:spTree>
    <p:extLst>
      <p:ext uri="{BB962C8B-B14F-4D97-AF65-F5344CB8AC3E}">
        <p14:creationId xmlns:p14="http://schemas.microsoft.com/office/powerpoint/2010/main" val="105532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747720F1-B58D-4904-BCE8-F17416041F9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95CE6CF-A7C4-4C26-A96B-4EE85B0707C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56DB0A6-5724-4985-8C0E-A98223577E12}"/>
              </a:ext>
            </a:extLst>
          </p:cNvPr>
          <p:cNvSpPr>
            <a:spLocks noGrp="1" noChangeArrowheads="1"/>
          </p:cNvSpPr>
          <p:nvPr>
            <p:ph type="sldNum" sz="quarter" idx="12"/>
          </p:nvPr>
        </p:nvSpPr>
        <p:spPr>
          <a:ln/>
        </p:spPr>
        <p:txBody>
          <a:bodyPr/>
          <a:lstStyle>
            <a:lvl1pPr>
              <a:defRPr/>
            </a:lvl1pPr>
          </a:lstStyle>
          <a:p>
            <a:pPr>
              <a:defRPr/>
            </a:pPr>
            <a:fld id="{03DE83F6-E0D6-430B-9F17-C09F9E933223}" type="slidenum">
              <a:rPr lang="en-US" altLang="en-US"/>
              <a:pPr>
                <a:defRPr/>
              </a:pPr>
              <a:t>‹#›</a:t>
            </a:fld>
            <a:endParaRPr lang="en-US" altLang="en-US"/>
          </a:p>
        </p:txBody>
      </p:sp>
    </p:spTree>
    <p:extLst>
      <p:ext uri="{BB962C8B-B14F-4D97-AF65-F5344CB8AC3E}">
        <p14:creationId xmlns:p14="http://schemas.microsoft.com/office/powerpoint/2010/main" val="3124117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4D7750C-3BA2-4AFA-BC55-AEEAB3D09A8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FE465CF-E041-4CAF-BFAD-38B49C2C6E5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738EF3C-6860-4AD9-93AB-4C73EF557100}"/>
              </a:ext>
            </a:extLst>
          </p:cNvPr>
          <p:cNvSpPr>
            <a:spLocks noGrp="1" noChangeArrowheads="1"/>
          </p:cNvSpPr>
          <p:nvPr>
            <p:ph type="sldNum" sz="quarter" idx="12"/>
          </p:nvPr>
        </p:nvSpPr>
        <p:spPr>
          <a:ln/>
        </p:spPr>
        <p:txBody>
          <a:bodyPr/>
          <a:lstStyle>
            <a:lvl1pPr>
              <a:defRPr/>
            </a:lvl1pPr>
          </a:lstStyle>
          <a:p>
            <a:pPr>
              <a:defRPr/>
            </a:pPr>
            <a:fld id="{1F3890E6-C615-4315-A01B-C1ED58F7B293}" type="slidenum">
              <a:rPr lang="en-US" altLang="en-US"/>
              <a:pPr>
                <a:defRPr/>
              </a:pPr>
              <a:t>‹#›</a:t>
            </a:fld>
            <a:endParaRPr lang="en-US" altLang="en-US"/>
          </a:p>
        </p:txBody>
      </p:sp>
    </p:spTree>
    <p:extLst>
      <p:ext uri="{BB962C8B-B14F-4D97-AF65-F5344CB8AC3E}">
        <p14:creationId xmlns:p14="http://schemas.microsoft.com/office/powerpoint/2010/main" val="1283977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89ED537-F5A2-4730-892D-4EF6F8D1BA4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2DD3E65-610E-41F8-9C35-603A34A5E19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4B50A9C-A2D3-400C-99D9-402C9A585050}"/>
              </a:ext>
            </a:extLst>
          </p:cNvPr>
          <p:cNvSpPr>
            <a:spLocks noGrp="1" noChangeArrowheads="1"/>
          </p:cNvSpPr>
          <p:nvPr>
            <p:ph type="sldNum" sz="quarter" idx="12"/>
          </p:nvPr>
        </p:nvSpPr>
        <p:spPr>
          <a:ln/>
        </p:spPr>
        <p:txBody>
          <a:bodyPr/>
          <a:lstStyle>
            <a:lvl1pPr>
              <a:defRPr/>
            </a:lvl1pPr>
          </a:lstStyle>
          <a:p>
            <a:pPr>
              <a:defRPr/>
            </a:pPr>
            <a:fld id="{1D13BEF3-4C6F-48B9-9AB0-F7F9F7C39389}" type="slidenum">
              <a:rPr lang="en-US" altLang="en-US"/>
              <a:pPr>
                <a:defRPr/>
              </a:pPr>
              <a:t>‹#›</a:t>
            </a:fld>
            <a:endParaRPr lang="en-US" altLang="en-US"/>
          </a:p>
        </p:txBody>
      </p:sp>
    </p:spTree>
    <p:extLst>
      <p:ext uri="{BB962C8B-B14F-4D97-AF65-F5344CB8AC3E}">
        <p14:creationId xmlns:p14="http://schemas.microsoft.com/office/powerpoint/2010/main" val="2483871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671C0621-A837-4A66-81FD-E2F6E3D0B1C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6C4C997-4C4D-4E1B-9113-33B37F3E7D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868ABE6-56E8-4070-A970-E81C463B4867}"/>
              </a:ext>
            </a:extLst>
          </p:cNvPr>
          <p:cNvSpPr>
            <a:spLocks noGrp="1" noChangeArrowheads="1"/>
          </p:cNvSpPr>
          <p:nvPr>
            <p:ph type="sldNum" sz="quarter" idx="12"/>
          </p:nvPr>
        </p:nvSpPr>
        <p:spPr>
          <a:ln/>
        </p:spPr>
        <p:txBody>
          <a:bodyPr/>
          <a:lstStyle>
            <a:lvl1pPr>
              <a:defRPr/>
            </a:lvl1pPr>
          </a:lstStyle>
          <a:p>
            <a:pPr>
              <a:defRPr/>
            </a:pPr>
            <a:fld id="{61FB7351-9C24-47CF-96C1-8A6D55747EE7}" type="slidenum">
              <a:rPr lang="en-US" altLang="en-US"/>
              <a:pPr>
                <a:defRPr/>
              </a:pPr>
              <a:t>‹#›</a:t>
            </a:fld>
            <a:endParaRPr lang="en-US" altLang="en-US"/>
          </a:p>
        </p:txBody>
      </p:sp>
    </p:spTree>
    <p:extLst>
      <p:ext uri="{BB962C8B-B14F-4D97-AF65-F5344CB8AC3E}">
        <p14:creationId xmlns:p14="http://schemas.microsoft.com/office/powerpoint/2010/main" val="33672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73754444-DC56-4CC3-A17D-379899F7AC0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CF41EF1-4900-4636-9404-8249704F00E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BA4C2347-1CB4-4602-824C-42163C09CB8D}"/>
              </a:ext>
            </a:extLst>
          </p:cNvPr>
          <p:cNvSpPr>
            <a:spLocks noGrp="1" noChangeArrowheads="1"/>
          </p:cNvSpPr>
          <p:nvPr>
            <p:ph type="sldNum" sz="quarter" idx="12"/>
          </p:nvPr>
        </p:nvSpPr>
        <p:spPr>
          <a:ln/>
        </p:spPr>
        <p:txBody>
          <a:bodyPr/>
          <a:lstStyle>
            <a:lvl1pPr>
              <a:defRPr/>
            </a:lvl1pPr>
          </a:lstStyle>
          <a:p>
            <a:pPr>
              <a:defRPr/>
            </a:pPr>
            <a:fld id="{03727ECD-76A0-4244-94D9-6E36D6E2D05F}" type="slidenum">
              <a:rPr lang="en-US" altLang="en-US"/>
              <a:pPr>
                <a:defRPr/>
              </a:pPr>
              <a:t>‹#›</a:t>
            </a:fld>
            <a:endParaRPr lang="en-US" altLang="en-US"/>
          </a:p>
        </p:txBody>
      </p:sp>
    </p:spTree>
    <p:extLst>
      <p:ext uri="{BB962C8B-B14F-4D97-AF65-F5344CB8AC3E}">
        <p14:creationId xmlns:p14="http://schemas.microsoft.com/office/powerpoint/2010/main" val="3827988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AC115D55-5942-46B8-A35F-AB5CA728D16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89A34DF-2327-4A96-9511-4FF5BEFCE8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0094FB5C-437F-4E91-A9A6-8CE5691A4C3A}"/>
              </a:ext>
            </a:extLst>
          </p:cNvPr>
          <p:cNvSpPr>
            <a:spLocks noGrp="1" noChangeArrowheads="1"/>
          </p:cNvSpPr>
          <p:nvPr>
            <p:ph type="sldNum" sz="quarter" idx="12"/>
          </p:nvPr>
        </p:nvSpPr>
        <p:spPr>
          <a:ln/>
        </p:spPr>
        <p:txBody>
          <a:bodyPr/>
          <a:lstStyle>
            <a:lvl1pPr>
              <a:defRPr/>
            </a:lvl1pPr>
          </a:lstStyle>
          <a:p>
            <a:pPr>
              <a:defRPr/>
            </a:pPr>
            <a:fld id="{6D2C9248-D6E9-43C2-B3FB-0D2F32544050}" type="slidenum">
              <a:rPr lang="en-US" altLang="en-US"/>
              <a:pPr>
                <a:defRPr/>
              </a:pPr>
              <a:t>‹#›</a:t>
            </a:fld>
            <a:endParaRPr lang="en-US" altLang="en-US"/>
          </a:p>
        </p:txBody>
      </p:sp>
    </p:spTree>
    <p:extLst>
      <p:ext uri="{BB962C8B-B14F-4D97-AF65-F5344CB8AC3E}">
        <p14:creationId xmlns:p14="http://schemas.microsoft.com/office/powerpoint/2010/main" val="3589981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2F572CE-369D-4C9D-9494-A6E4F1896A7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10A559E6-DF69-490B-8497-88C2C8E38A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7255A28-083F-45C0-B810-248050CD6B1A}"/>
              </a:ext>
            </a:extLst>
          </p:cNvPr>
          <p:cNvSpPr>
            <a:spLocks noGrp="1" noChangeArrowheads="1"/>
          </p:cNvSpPr>
          <p:nvPr>
            <p:ph type="sldNum" sz="quarter" idx="12"/>
          </p:nvPr>
        </p:nvSpPr>
        <p:spPr>
          <a:ln/>
        </p:spPr>
        <p:txBody>
          <a:bodyPr/>
          <a:lstStyle>
            <a:lvl1pPr>
              <a:defRPr/>
            </a:lvl1pPr>
          </a:lstStyle>
          <a:p>
            <a:pPr>
              <a:defRPr/>
            </a:pPr>
            <a:fld id="{E3620B3F-6AA6-4AC6-AEBB-CD0E94464E15}" type="slidenum">
              <a:rPr lang="en-US" altLang="en-US"/>
              <a:pPr>
                <a:defRPr/>
              </a:pPr>
              <a:t>‹#›</a:t>
            </a:fld>
            <a:endParaRPr lang="en-US" altLang="en-US"/>
          </a:p>
        </p:txBody>
      </p:sp>
    </p:spTree>
    <p:extLst>
      <p:ext uri="{BB962C8B-B14F-4D97-AF65-F5344CB8AC3E}">
        <p14:creationId xmlns:p14="http://schemas.microsoft.com/office/powerpoint/2010/main" val="1510139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70779B2-7DD0-4BCE-9727-751167C0778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0EC046E-554F-426C-B270-84EADCD72B4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5AE4622-855C-4EA4-BE60-C8259461B08D}"/>
              </a:ext>
            </a:extLst>
          </p:cNvPr>
          <p:cNvSpPr>
            <a:spLocks noGrp="1" noChangeArrowheads="1"/>
          </p:cNvSpPr>
          <p:nvPr>
            <p:ph type="sldNum" sz="quarter" idx="12"/>
          </p:nvPr>
        </p:nvSpPr>
        <p:spPr>
          <a:ln/>
        </p:spPr>
        <p:txBody>
          <a:bodyPr/>
          <a:lstStyle>
            <a:lvl1pPr>
              <a:defRPr/>
            </a:lvl1pPr>
          </a:lstStyle>
          <a:p>
            <a:pPr>
              <a:defRPr/>
            </a:pPr>
            <a:fld id="{5B0EC209-FCC7-4935-914A-15D7B55882D1}" type="slidenum">
              <a:rPr lang="en-US" altLang="en-US"/>
              <a:pPr>
                <a:defRPr/>
              </a:pPr>
              <a:t>‹#›</a:t>
            </a:fld>
            <a:endParaRPr lang="en-US" altLang="en-US"/>
          </a:p>
        </p:txBody>
      </p:sp>
    </p:spTree>
    <p:extLst>
      <p:ext uri="{BB962C8B-B14F-4D97-AF65-F5344CB8AC3E}">
        <p14:creationId xmlns:p14="http://schemas.microsoft.com/office/powerpoint/2010/main" val="3424407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E6D4206-66F3-4341-9A1C-BD896DAF094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A546A50-C451-4471-B3B4-D4F17F89133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D65ACD9-BF96-4762-9354-7CF380B56CC6}"/>
              </a:ext>
            </a:extLst>
          </p:cNvPr>
          <p:cNvSpPr>
            <a:spLocks noGrp="1" noChangeArrowheads="1"/>
          </p:cNvSpPr>
          <p:nvPr>
            <p:ph type="sldNum" sz="quarter" idx="12"/>
          </p:nvPr>
        </p:nvSpPr>
        <p:spPr>
          <a:ln/>
        </p:spPr>
        <p:txBody>
          <a:bodyPr/>
          <a:lstStyle>
            <a:lvl1pPr>
              <a:defRPr/>
            </a:lvl1pPr>
          </a:lstStyle>
          <a:p>
            <a:pPr>
              <a:defRPr/>
            </a:pPr>
            <a:fld id="{47449028-A004-4882-9CF5-E44ACE2E6F98}" type="slidenum">
              <a:rPr lang="en-US" altLang="en-US"/>
              <a:pPr>
                <a:defRPr/>
              </a:pPr>
              <a:t>‹#›</a:t>
            </a:fld>
            <a:endParaRPr lang="en-US" altLang="en-US"/>
          </a:p>
        </p:txBody>
      </p:sp>
    </p:spTree>
    <p:extLst>
      <p:ext uri="{BB962C8B-B14F-4D97-AF65-F5344CB8AC3E}">
        <p14:creationId xmlns:p14="http://schemas.microsoft.com/office/powerpoint/2010/main" val="245828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4F81D3E-740B-49A3-8542-22150D876237}"/>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D8EBEE8-1131-41B4-8635-EE751A91E5F3}"/>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F50C2A57-F6B1-47FC-8D90-550D6B279D78}"/>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49B39ED-CCED-4E9C-8860-A22F5DF47585}"/>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1CA2D23C-E1B7-443C-8582-F38C4C04FA5E}"/>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5F6FAC81-BD4F-464E-9D44-116B15B35AF4}" type="slidenum">
              <a:rPr lang="en-US" altLang="en-US"/>
              <a:pPr>
                <a:defRPr/>
              </a:pPr>
              <a:t>‹#›</a:t>
            </a:fld>
            <a:endParaRPr lang="en-US" altLang="en-US"/>
          </a:p>
        </p:txBody>
      </p:sp>
      <p:pic>
        <p:nvPicPr>
          <p:cNvPr id="1031" name="Picture 7" descr="aes">
            <a:extLst>
              <a:ext uri="{FF2B5EF4-FFF2-40B4-BE49-F238E27FC236}">
                <a16:creationId xmlns:a16="http://schemas.microsoft.com/office/drawing/2014/main" id="{CE223BC7-666F-46D2-87FA-2E7A56652444}"/>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24750" y="260350"/>
            <a:ext cx="1223963"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4CC56D1-E177-4D46-B3BA-086F2E63AEE9}"/>
              </a:ext>
            </a:extLst>
          </p:cNvPr>
          <p:cNvSpPr>
            <a:spLocks noGrp="1" noChangeArrowheads="1"/>
          </p:cNvSpPr>
          <p:nvPr>
            <p:ph type="title"/>
          </p:nvPr>
        </p:nvSpPr>
        <p:spPr/>
        <p:txBody>
          <a:bodyPr/>
          <a:lstStyle/>
          <a:p>
            <a:pPr eaLnBrk="1" hangingPunct="1"/>
            <a:r>
              <a:rPr lang="en-GB" altLang="en-US" sz="3600"/>
              <a:t>Module 9 – Design an advert </a:t>
            </a:r>
            <a:br>
              <a:rPr lang="en-GB" altLang="en-US" sz="3600"/>
            </a:br>
            <a:r>
              <a:rPr lang="en-GB" altLang="en-US" sz="3600"/>
              <a:t>based on the clients NEEDS.</a:t>
            </a:r>
          </a:p>
        </p:txBody>
      </p:sp>
      <p:sp>
        <p:nvSpPr>
          <p:cNvPr id="3075" name="Rectangle 3">
            <a:extLst>
              <a:ext uri="{FF2B5EF4-FFF2-40B4-BE49-F238E27FC236}">
                <a16:creationId xmlns:a16="http://schemas.microsoft.com/office/drawing/2014/main" id="{073C37C7-5244-4139-9C6C-7EB4FC712C5D}"/>
              </a:ext>
            </a:extLst>
          </p:cNvPr>
          <p:cNvSpPr>
            <a:spLocks noGrp="1" noChangeArrowheads="1"/>
          </p:cNvSpPr>
          <p:nvPr>
            <p:ph type="body" idx="1"/>
          </p:nvPr>
        </p:nvSpPr>
        <p:spPr>
          <a:xfrm>
            <a:off x="457200" y="1600200"/>
            <a:ext cx="8229600" cy="4637088"/>
          </a:xfrm>
        </p:spPr>
        <p:txBody>
          <a:bodyPr/>
          <a:lstStyle/>
          <a:p>
            <a:pPr marL="0" indent="0">
              <a:lnSpc>
                <a:spcPct val="115000"/>
              </a:lnSpc>
              <a:spcAft>
                <a:spcPts val="600"/>
              </a:spcAft>
              <a:buFontTx/>
              <a:buNone/>
            </a:pPr>
            <a:r>
              <a:rPr lang="en-GB" altLang="en-US" sz="2400"/>
              <a:t>You will only take on a job if you know you can fill it (this would have been assessed when you did your evaluation, produced an agreement statement and spoke with your client and agreed the brief and the terms) so your advert and marketing has a good chance of working.</a:t>
            </a:r>
          </a:p>
          <a:p>
            <a:pPr marL="0" indent="0">
              <a:lnSpc>
                <a:spcPct val="115000"/>
              </a:lnSpc>
              <a:spcAft>
                <a:spcPts val="600"/>
              </a:spcAft>
              <a:buFontTx/>
              <a:buNone/>
            </a:pPr>
            <a:r>
              <a:rPr lang="en-GB" altLang="en-US" sz="2400"/>
              <a:t>You should aim to get back to your client within two days from your last contact, don’t let them get cold, so if your marketing doesn’t work, speak to AES – we have done this for 30 years.</a:t>
            </a:r>
          </a:p>
          <a:p>
            <a:pPr marL="0" indent="0" eaLnBrk="1" hangingPunct="1">
              <a:buFontTx/>
              <a:buNone/>
            </a:pPr>
            <a:endParaRPr lang="en-GB" alt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85854F03-ED89-4B1B-A2AC-F8A53C989B42}"/>
              </a:ext>
            </a:extLst>
          </p:cNvPr>
          <p:cNvSpPr>
            <a:spLocks noGrp="1" noChangeArrowheads="1"/>
          </p:cNvSpPr>
          <p:nvPr>
            <p:ph type="title"/>
          </p:nvPr>
        </p:nvSpPr>
        <p:spPr/>
        <p:txBody>
          <a:bodyPr/>
          <a:lstStyle/>
          <a:p>
            <a:r>
              <a:rPr lang="en-GB" altLang="en-US" sz="3600"/>
              <a:t>An advert should be </a:t>
            </a:r>
            <a:br>
              <a:rPr lang="en-GB" altLang="en-US" sz="3600"/>
            </a:br>
            <a:r>
              <a:rPr lang="en-GB" altLang="en-US" sz="3600"/>
              <a:t>in 4 parts – Part 4</a:t>
            </a:r>
          </a:p>
        </p:txBody>
      </p:sp>
      <p:sp>
        <p:nvSpPr>
          <p:cNvPr id="3" name="Content Placeholder 2">
            <a:extLst>
              <a:ext uri="{FF2B5EF4-FFF2-40B4-BE49-F238E27FC236}">
                <a16:creationId xmlns:a16="http://schemas.microsoft.com/office/drawing/2014/main" id="{56E10E0C-88C9-4A4F-BE71-3EC48F186646}"/>
              </a:ext>
            </a:extLst>
          </p:cNvPr>
          <p:cNvSpPr>
            <a:spLocks noGrp="1"/>
          </p:cNvSpPr>
          <p:nvPr>
            <p:ph idx="1"/>
          </p:nvPr>
        </p:nvSpPr>
        <p:spPr>
          <a:xfrm>
            <a:off x="457200" y="1628775"/>
            <a:ext cx="8229600" cy="4525963"/>
          </a:xfrm>
        </p:spPr>
        <p:txBody>
          <a:bodyPr/>
          <a:lstStyle/>
          <a:p>
            <a:pPr marL="0" indent="0">
              <a:lnSpc>
                <a:spcPct val="115000"/>
              </a:lnSpc>
              <a:spcAft>
                <a:spcPts val="600"/>
              </a:spcAft>
              <a:buFontTx/>
              <a:buNone/>
              <a:defRPr/>
            </a:pPr>
            <a:r>
              <a:rPr lang="en-GB" sz="2000" dirty="0">
                <a:ea typeface="Times New Roman" panose="02020603050405020304" pitchFamily="18" charset="0"/>
                <a:cs typeface="Times New Roman" panose="02020603050405020304" pitchFamily="18" charset="0"/>
              </a:rPr>
              <a:t>Part 4 – tell the people looking at your advertisement why they and their family might want to apply. For example:</a:t>
            </a:r>
          </a:p>
          <a:p>
            <a:pPr algn="just">
              <a:lnSpc>
                <a:spcPct val="150000"/>
              </a:lnSpc>
              <a:spcAft>
                <a:spcPts val="1000"/>
              </a:spcAft>
              <a:tabLst>
                <a:tab pos="2540" algn="l"/>
              </a:tabLst>
              <a:defRPr/>
            </a:pPr>
            <a:r>
              <a:rPr lang="en-GB" sz="1800" dirty="0">
                <a:solidFill>
                  <a:srgbClr val="FF0000"/>
                </a:solidFill>
                <a:ea typeface="Calibri" panose="020F0502020204030204" pitchFamily="34" charset="0"/>
                <a:cs typeface="Times New Roman" panose="02020603050405020304" pitchFamily="18" charset="0"/>
              </a:rPr>
              <a:t>Reporting to the Group Leader and the Technical Director, this is an exciting opportunity to join an established company and enhance your work/life balance.  With Dartmoor National Park, Salcombe and Looe all easily accessible, this is a great place to live and work.</a:t>
            </a:r>
          </a:p>
          <a:p>
            <a:pPr algn="just">
              <a:lnSpc>
                <a:spcPct val="150000"/>
              </a:lnSpc>
              <a:spcAft>
                <a:spcPts val="1000"/>
              </a:spcAft>
              <a:tabLst>
                <a:tab pos="2540" algn="l"/>
              </a:tabLst>
              <a:defRPr/>
            </a:pPr>
            <a:r>
              <a:rPr lang="en-GB" sz="1800" dirty="0">
                <a:solidFill>
                  <a:srgbClr val="FF0000"/>
                </a:solidFill>
                <a:ea typeface="Calibri" panose="020F0502020204030204" pitchFamily="34" charset="0"/>
                <a:cs typeface="Times New Roman" panose="02020603050405020304" pitchFamily="18" charset="0"/>
              </a:rPr>
              <a:t>The company can offer an excellent range of benefits including relocation assistance to an area where your salary should allow you to purchase a house. </a:t>
            </a:r>
          </a:p>
          <a:p>
            <a:pPr marL="0" indent="0">
              <a:lnSpc>
                <a:spcPct val="115000"/>
              </a:lnSpc>
              <a:spcAft>
                <a:spcPts val="600"/>
              </a:spcAft>
              <a:buFontTx/>
              <a:buNone/>
              <a:defRPr/>
            </a:pP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Aft>
                <a:spcPts val="600"/>
              </a:spcAft>
              <a:buFontTx/>
              <a:buNone/>
              <a:defRPr/>
            </a:pPr>
            <a:endParaRPr lang="en-GB"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8C1537EB-E982-403B-9817-9B598016CC72}"/>
              </a:ext>
            </a:extLst>
          </p:cNvPr>
          <p:cNvSpPr>
            <a:spLocks noGrp="1" noChangeArrowheads="1"/>
          </p:cNvSpPr>
          <p:nvPr>
            <p:ph type="title"/>
          </p:nvPr>
        </p:nvSpPr>
        <p:spPr/>
        <p:txBody>
          <a:bodyPr/>
          <a:lstStyle/>
          <a:p>
            <a:r>
              <a:rPr lang="en-GB" altLang="en-US" sz="3600"/>
              <a:t>Message for emailing.</a:t>
            </a:r>
          </a:p>
        </p:txBody>
      </p:sp>
      <p:sp>
        <p:nvSpPr>
          <p:cNvPr id="13315" name="Content Placeholder 2">
            <a:extLst>
              <a:ext uri="{FF2B5EF4-FFF2-40B4-BE49-F238E27FC236}">
                <a16:creationId xmlns:a16="http://schemas.microsoft.com/office/drawing/2014/main" id="{70F137FE-53CB-4772-86B8-E9A2849D248A}"/>
              </a:ext>
            </a:extLst>
          </p:cNvPr>
          <p:cNvSpPr>
            <a:spLocks noGrp="1" noChangeArrowheads="1"/>
          </p:cNvSpPr>
          <p:nvPr>
            <p:ph idx="1"/>
          </p:nvPr>
        </p:nvSpPr>
        <p:spPr>
          <a:xfrm>
            <a:off x="457200" y="1628775"/>
            <a:ext cx="8229600" cy="4679950"/>
          </a:xfrm>
        </p:spPr>
        <p:txBody>
          <a:bodyPr/>
          <a:lstStyle/>
          <a:p>
            <a:pPr marL="0" indent="0">
              <a:lnSpc>
                <a:spcPct val="115000"/>
              </a:lnSpc>
              <a:spcAft>
                <a:spcPts val="600"/>
              </a:spcAft>
              <a:buFontTx/>
              <a:buNone/>
            </a:pPr>
            <a:r>
              <a:rPr lang="en-GB" altLang="en-US" sz="1800"/>
              <a:t>Subject line of email; </a:t>
            </a:r>
            <a:r>
              <a:rPr lang="en-GB" altLang="en-US" sz="1800">
                <a:solidFill>
                  <a:srgbClr val="FF0000"/>
                </a:solidFill>
              </a:rPr>
              <a:t>Tooling Engineer – idyllic location where you can afford to buy a house.</a:t>
            </a:r>
          </a:p>
          <a:p>
            <a:pPr marL="0" indent="0" algn="just">
              <a:buFontTx/>
              <a:buNone/>
            </a:pPr>
            <a:r>
              <a:rPr lang="en-GB" altLang="en-US" sz="1800">
                <a:solidFill>
                  <a:srgbClr val="FF0000"/>
                </a:solidFill>
                <a:cs typeface="Times New Roman" panose="02020603050405020304" pitchFamily="18" charset="0"/>
              </a:rPr>
              <a:t>Hi</a:t>
            </a:r>
          </a:p>
          <a:p>
            <a:pPr marL="0" indent="0" algn="just">
              <a:buFontTx/>
              <a:buNone/>
            </a:pPr>
            <a:r>
              <a:rPr lang="en-GB" altLang="en-US" sz="1800">
                <a:solidFill>
                  <a:srgbClr val="FF0000"/>
                </a:solidFill>
                <a:cs typeface="Times New Roman" panose="02020603050405020304" pitchFamily="18" charset="0"/>
              </a:rPr>
              <a:t>I have seen your details on a recruitment database and can see you have a plastic injection tooling background. </a:t>
            </a:r>
          </a:p>
          <a:p>
            <a:pPr marL="0" indent="0" algn="just">
              <a:buFontTx/>
              <a:buNone/>
            </a:pPr>
            <a:r>
              <a:rPr lang="en-GB" altLang="en-US" sz="1800">
                <a:solidFill>
                  <a:srgbClr val="FF0000"/>
                </a:solidFill>
                <a:cs typeface="Times New Roman" panose="02020603050405020304" pitchFamily="18" charset="0"/>
              </a:rPr>
              <a:t>Are you interested in developing your skills, with a world leader, whilst moving to an area, where you should be able to buy a lovely house and many people in the UK, go on holiday. </a:t>
            </a:r>
          </a:p>
          <a:p>
            <a:pPr marL="0" indent="0" algn="just">
              <a:buFontTx/>
              <a:buNone/>
            </a:pPr>
            <a:r>
              <a:rPr lang="en-GB" altLang="en-US" sz="1800">
                <a:solidFill>
                  <a:srgbClr val="FF0000"/>
                </a:solidFill>
                <a:cs typeface="Times New Roman" panose="02020603050405020304" pitchFamily="18" charset="0"/>
              </a:rPr>
              <a:t>If it is not for you, do you know anyone who could be interested in the potential of this opportunity? Whether it is you, or a colleague, please apply using the details at the bottom of the advert. </a:t>
            </a:r>
          </a:p>
          <a:p>
            <a:pPr marL="0" indent="0" algn="just">
              <a:buFontTx/>
              <a:buNone/>
            </a:pPr>
            <a:r>
              <a:rPr lang="en-GB" altLang="en-US" sz="1800">
                <a:solidFill>
                  <a:srgbClr val="FF0000"/>
                </a:solidFill>
                <a:cs typeface="Times New Roman" panose="02020603050405020304" pitchFamily="18" charset="0"/>
              </a:rPr>
              <a:t>If it is not of interest, I apologise for wasting your time and wish you well in your future job search.</a:t>
            </a:r>
            <a:endParaRPr lang="en-GB" altLang="en-US" sz="240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F65F2736-B8D1-4F88-AB7F-26D56FBBE1A4}"/>
              </a:ext>
            </a:extLst>
          </p:cNvPr>
          <p:cNvSpPr>
            <a:spLocks noGrp="1" noChangeArrowheads="1"/>
          </p:cNvSpPr>
          <p:nvPr>
            <p:ph type="title"/>
          </p:nvPr>
        </p:nvSpPr>
        <p:spPr/>
        <p:txBody>
          <a:bodyPr/>
          <a:lstStyle/>
          <a:p>
            <a:r>
              <a:rPr lang="en-GB" altLang="en-US" sz="3600"/>
              <a:t>Once you are happy with </a:t>
            </a:r>
            <a:br>
              <a:rPr lang="en-GB" altLang="en-US" sz="3600"/>
            </a:br>
            <a:r>
              <a:rPr lang="en-GB" altLang="en-US" sz="3600"/>
              <a:t>your advert</a:t>
            </a:r>
          </a:p>
        </p:txBody>
      </p:sp>
      <p:sp>
        <p:nvSpPr>
          <p:cNvPr id="3" name="Content Placeholder 2">
            <a:extLst>
              <a:ext uri="{FF2B5EF4-FFF2-40B4-BE49-F238E27FC236}">
                <a16:creationId xmlns:a16="http://schemas.microsoft.com/office/drawing/2014/main" id="{DDC9CB08-4692-4C5E-A4FC-9D49C7E95A03}"/>
              </a:ext>
            </a:extLst>
          </p:cNvPr>
          <p:cNvSpPr>
            <a:spLocks noGrp="1"/>
          </p:cNvSpPr>
          <p:nvPr>
            <p:ph idx="1"/>
          </p:nvPr>
        </p:nvSpPr>
        <p:spPr>
          <a:xfrm>
            <a:off x="457200" y="1628775"/>
            <a:ext cx="8229600" cy="4525963"/>
          </a:xfrm>
        </p:spPr>
        <p:txBody>
          <a:bodyPr/>
          <a:lstStyle/>
          <a:p>
            <a:pPr marL="0" indent="0">
              <a:lnSpc>
                <a:spcPct val="115000"/>
              </a:lnSpc>
              <a:spcAft>
                <a:spcPts val="600"/>
              </a:spcAft>
              <a:buFontTx/>
              <a:buNone/>
              <a:defRPr/>
            </a:pPr>
            <a:r>
              <a:rPr lang="en-GB" sz="2000" dirty="0">
                <a:ea typeface="Calibri" panose="020F0502020204030204" pitchFamily="34" charset="0"/>
              </a:rPr>
              <a:t>Create your questionnaire using the advert and the company’s job description if you have one.</a:t>
            </a:r>
          </a:p>
          <a:p>
            <a:pPr marL="0" indent="0">
              <a:lnSpc>
                <a:spcPct val="115000"/>
              </a:lnSpc>
              <a:spcAft>
                <a:spcPts val="600"/>
              </a:spcAft>
              <a:buFontTx/>
              <a:buNone/>
              <a:defRPr/>
            </a:pPr>
            <a:r>
              <a:rPr lang="en-GB" sz="2000" dirty="0">
                <a:ea typeface="Calibri" panose="020F0502020204030204" pitchFamily="34" charset="0"/>
              </a:rPr>
              <a:t>Save both documents into your GITS folder and then upload both documents into your job description – document library, making the questionnaire your default document so you can send it from the short list. Then:</a:t>
            </a:r>
          </a:p>
          <a:p>
            <a:pPr>
              <a:lnSpc>
                <a:spcPct val="115000"/>
              </a:lnSpc>
              <a:spcAft>
                <a:spcPts val="600"/>
              </a:spcAft>
              <a:defRPr/>
            </a:pPr>
            <a:r>
              <a:rPr lang="en-GB" sz="2000" dirty="0">
                <a:ea typeface="Calibri" panose="020F0502020204030204" pitchFamily="34" charset="0"/>
              </a:rPr>
              <a:t>Advertise on CV Library, </a:t>
            </a:r>
          </a:p>
          <a:p>
            <a:pPr>
              <a:lnSpc>
                <a:spcPct val="115000"/>
              </a:lnSpc>
              <a:spcAft>
                <a:spcPts val="600"/>
              </a:spcAft>
              <a:defRPr/>
            </a:pPr>
            <a:r>
              <a:rPr lang="en-GB" sz="2000" dirty="0">
                <a:ea typeface="Calibri" panose="020F0502020204030204" pitchFamily="34" charset="0"/>
              </a:rPr>
              <a:t>Do a CV search ADAPT and email and text all identified CVs.</a:t>
            </a:r>
          </a:p>
          <a:p>
            <a:pPr>
              <a:lnSpc>
                <a:spcPct val="115000"/>
              </a:lnSpc>
              <a:spcAft>
                <a:spcPts val="600"/>
              </a:spcAft>
              <a:defRPr/>
            </a:pPr>
            <a:r>
              <a:rPr lang="en-GB" sz="2000" dirty="0">
                <a:ea typeface="Calibri" panose="020F0502020204030204" pitchFamily="34" charset="0"/>
              </a:rPr>
              <a:t>Do a CV search on CV Library and email and text all candidates and call the “red hot” ones.</a:t>
            </a:r>
          </a:p>
          <a:p>
            <a:pPr>
              <a:lnSpc>
                <a:spcPct val="115000"/>
              </a:lnSpc>
              <a:spcAft>
                <a:spcPts val="600"/>
              </a:spcAft>
              <a:defRPr/>
            </a:pPr>
            <a:r>
              <a:rPr lang="en-GB" sz="2000" dirty="0">
                <a:ea typeface="Calibri" panose="020F0502020204030204" pitchFamily="34" charset="0"/>
              </a:rPr>
              <a:t>Set up a watchdog.</a:t>
            </a:r>
          </a:p>
          <a:p>
            <a:pPr marL="0" indent="0">
              <a:lnSpc>
                <a:spcPct val="115000"/>
              </a:lnSpc>
              <a:spcAft>
                <a:spcPts val="600"/>
              </a:spcAft>
              <a:buFontTx/>
              <a:buNone/>
              <a:defRPr/>
            </a:pPr>
            <a:endParaRPr lang="en-GB"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089C6168-5E7E-4AE9-B485-9ADD75C09DF2}"/>
              </a:ext>
            </a:extLst>
          </p:cNvPr>
          <p:cNvSpPr>
            <a:spLocks noGrp="1" noChangeArrowheads="1"/>
          </p:cNvSpPr>
          <p:nvPr>
            <p:ph type="title"/>
          </p:nvPr>
        </p:nvSpPr>
        <p:spPr/>
        <p:txBody>
          <a:bodyPr/>
          <a:lstStyle/>
          <a:p>
            <a:r>
              <a:rPr lang="en-GB" altLang="en-US" sz="3600"/>
              <a:t>And Finally</a:t>
            </a:r>
          </a:p>
        </p:txBody>
      </p:sp>
      <p:sp>
        <p:nvSpPr>
          <p:cNvPr id="15363" name="Content Placeholder 2">
            <a:extLst>
              <a:ext uri="{FF2B5EF4-FFF2-40B4-BE49-F238E27FC236}">
                <a16:creationId xmlns:a16="http://schemas.microsoft.com/office/drawing/2014/main" id="{83C46A03-9615-46F5-99E9-B56B7B2825C2}"/>
              </a:ext>
            </a:extLst>
          </p:cNvPr>
          <p:cNvSpPr>
            <a:spLocks noGrp="1" noChangeArrowheads="1"/>
          </p:cNvSpPr>
          <p:nvPr>
            <p:ph idx="1"/>
          </p:nvPr>
        </p:nvSpPr>
        <p:spPr>
          <a:xfrm>
            <a:off x="457200" y="1628775"/>
            <a:ext cx="8229600" cy="4525963"/>
          </a:xfrm>
        </p:spPr>
        <p:txBody>
          <a:bodyPr/>
          <a:lstStyle/>
          <a:p>
            <a:pPr marL="0" indent="0">
              <a:lnSpc>
                <a:spcPct val="115000"/>
              </a:lnSpc>
              <a:spcAft>
                <a:spcPts val="600"/>
              </a:spcAft>
              <a:buFontTx/>
              <a:buNone/>
            </a:pPr>
            <a:r>
              <a:rPr lang="en-GB" altLang="en-US"/>
              <a:t>As already mentioned, you should aim to get back to your client within two days from your last contact, don’t let them get cold.</a:t>
            </a:r>
          </a:p>
          <a:p>
            <a:pPr marL="0" indent="0">
              <a:lnSpc>
                <a:spcPct val="115000"/>
              </a:lnSpc>
              <a:spcAft>
                <a:spcPts val="600"/>
              </a:spcAft>
              <a:buFontTx/>
              <a:buNone/>
            </a:pPr>
            <a:r>
              <a:rPr lang="en-GB" altLang="en-US"/>
              <a:t>So if your marketing doesn’t work, speak to AES – we have done this for 30 years.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FE4E14E-BF51-4E63-8E1A-127E10CECA39}"/>
              </a:ext>
            </a:extLst>
          </p:cNvPr>
          <p:cNvSpPr>
            <a:spLocks noGrp="1" noChangeArrowheads="1"/>
          </p:cNvSpPr>
          <p:nvPr>
            <p:ph type="title"/>
          </p:nvPr>
        </p:nvSpPr>
        <p:spPr/>
        <p:txBody>
          <a:bodyPr/>
          <a:lstStyle/>
          <a:p>
            <a:pPr eaLnBrk="1" hangingPunct="1"/>
            <a:r>
              <a:rPr lang="en-GB" altLang="en-US" sz="3600"/>
              <a:t>Visible and Invisible targets.</a:t>
            </a:r>
          </a:p>
        </p:txBody>
      </p:sp>
      <p:sp>
        <p:nvSpPr>
          <p:cNvPr id="96259" name="Rectangle 3">
            <a:extLst>
              <a:ext uri="{FF2B5EF4-FFF2-40B4-BE49-F238E27FC236}">
                <a16:creationId xmlns:a16="http://schemas.microsoft.com/office/drawing/2014/main" id="{4A36482B-EDDA-4187-9336-74667E8EEAEA}"/>
              </a:ext>
            </a:extLst>
          </p:cNvPr>
          <p:cNvSpPr>
            <a:spLocks noGrp="1" noChangeArrowheads="1"/>
          </p:cNvSpPr>
          <p:nvPr>
            <p:ph type="body" idx="1"/>
          </p:nvPr>
        </p:nvSpPr>
        <p:spPr>
          <a:xfrm>
            <a:off x="457200" y="1600200"/>
            <a:ext cx="8229600" cy="4637088"/>
          </a:xfrm>
        </p:spPr>
        <p:txBody>
          <a:bodyPr/>
          <a:lstStyle/>
          <a:p>
            <a:pPr marL="0" indent="0" eaLnBrk="1" hangingPunct="1">
              <a:buFontTx/>
              <a:buNone/>
              <a:defRPr/>
            </a:pPr>
            <a:r>
              <a:rPr lang="en-GB" dirty="0">
                <a:ea typeface="Times New Roman" panose="02020603050405020304" pitchFamily="18" charset="0"/>
              </a:rPr>
              <a:t>Your advertisement is going to be used to attract two types of people:</a:t>
            </a:r>
          </a:p>
          <a:p>
            <a:pPr eaLnBrk="1" hangingPunct="1">
              <a:defRPr/>
            </a:pPr>
            <a:r>
              <a:rPr lang="en-GB" dirty="0">
                <a:ea typeface="Times New Roman" panose="02020603050405020304" pitchFamily="18" charset="0"/>
              </a:rPr>
              <a:t>‘visible people’ - people who are actively looking for a role and will contact you.</a:t>
            </a:r>
          </a:p>
          <a:p>
            <a:pPr eaLnBrk="1" hangingPunct="1">
              <a:defRPr/>
            </a:pPr>
            <a:r>
              <a:rPr lang="en-GB" dirty="0">
                <a:ea typeface="Times New Roman" panose="02020603050405020304" pitchFamily="18" charset="0"/>
              </a:rPr>
              <a:t>‘invisible people’ - people who are not necessarily looking, their CV could be several years out of date but, when they get your approach, they are interested. </a:t>
            </a:r>
            <a:endParaRPr lang="en-GB" alt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4F94E1D-E06E-47AA-8CB2-825973EA0905}"/>
              </a:ext>
            </a:extLst>
          </p:cNvPr>
          <p:cNvSpPr>
            <a:spLocks noGrp="1" noChangeArrowheads="1"/>
          </p:cNvSpPr>
          <p:nvPr>
            <p:ph type="title"/>
          </p:nvPr>
        </p:nvSpPr>
        <p:spPr/>
        <p:txBody>
          <a:bodyPr/>
          <a:lstStyle/>
          <a:p>
            <a:pPr eaLnBrk="1" hangingPunct="1"/>
            <a:r>
              <a:rPr lang="en-GB" altLang="en-US"/>
              <a:t>Sell sizzle not sausage.</a:t>
            </a:r>
          </a:p>
        </p:txBody>
      </p:sp>
      <p:sp>
        <p:nvSpPr>
          <p:cNvPr id="5123" name="Rectangle 3">
            <a:extLst>
              <a:ext uri="{FF2B5EF4-FFF2-40B4-BE49-F238E27FC236}">
                <a16:creationId xmlns:a16="http://schemas.microsoft.com/office/drawing/2014/main" id="{A81256E0-E3B5-4B46-B799-7D76160CC121}"/>
              </a:ext>
            </a:extLst>
          </p:cNvPr>
          <p:cNvSpPr>
            <a:spLocks noGrp="1" noChangeArrowheads="1"/>
          </p:cNvSpPr>
          <p:nvPr>
            <p:ph type="body" idx="1"/>
          </p:nvPr>
        </p:nvSpPr>
        <p:spPr>
          <a:xfrm>
            <a:off x="492125" y="1557338"/>
            <a:ext cx="8229600" cy="4525962"/>
          </a:xfrm>
        </p:spPr>
        <p:txBody>
          <a:bodyPr/>
          <a:lstStyle/>
          <a:p>
            <a:pPr marL="0" indent="0">
              <a:buFontTx/>
              <a:buNone/>
            </a:pPr>
            <a:endParaRPr lang="en-GB" altLang="en-US"/>
          </a:p>
          <a:p>
            <a:pPr marL="0" indent="0">
              <a:buFontTx/>
              <a:buNone/>
            </a:pPr>
            <a:r>
              <a:rPr lang="en-GB" altLang="en-US"/>
              <a:t>Don’t fall into the trap – as most generalist agencies will, of designing your advert based on the job description.</a:t>
            </a:r>
          </a:p>
          <a:p>
            <a:pPr marL="0" indent="0">
              <a:buFontTx/>
              <a:buNone/>
            </a:pPr>
            <a:r>
              <a:rPr lang="en-GB" altLang="en-US"/>
              <a:t> </a:t>
            </a:r>
          </a:p>
          <a:p>
            <a:pPr marL="0" indent="0">
              <a:buFontTx/>
              <a:buNone/>
            </a:pPr>
            <a:r>
              <a:rPr lang="en-GB" altLang="en-US"/>
              <a:t>Design your advert based on the NEEDS of the client and more importantly the “pool of people” you are trying to target.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A07DDC83-3B38-418D-94AC-38A91AAEA58B}"/>
              </a:ext>
            </a:extLst>
          </p:cNvPr>
          <p:cNvSpPr>
            <a:spLocks noGrp="1" noChangeArrowheads="1"/>
          </p:cNvSpPr>
          <p:nvPr>
            <p:ph type="title"/>
          </p:nvPr>
        </p:nvSpPr>
        <p:spPr/>
        <p:txBody>
          <a:bodyPr/>
          <a:lstStyle/>
          <a:p>
            <a:r>
              <a:rPr lang="en-GB" altLang="en-US" sz="3600"/>
              <a:t>Why to avoid using the job </a:t>
            </a:r>
            <a:br>
              <a:rPr lang="en-GB" altLang="en-US" sz="3600"/>
            </a:br>
            <a:r>
              <a:rPr lang="en-GB" altLang="en-US" sz="3600"/>
              <a:t>description for marketing.</a:t>
            </a:r>
          </a:p>
        </p:txBody>
      </p:sp>
      <p:sp>
        <p:nvSpPr>
          <p:cNvPr id="3" name="Content Placeholder 2">
            <a:extLst>
              <a:ext uri="{FF2B5EF4-FFF2-40B4-BE49-F238E27FC236}">
                <a16:creationId xmlns:a16="http://schemas.microsoft.com/office/drawing/2014/main" id="{72F85F54-7307-42B6-B744-98468F25B4A4}"/>
              </a:ext>
            </a:extLst>
          </p:cNvPr>
          <p:cNvSpPr>
            <a:spLocks noGrp="1"/>
          </p:cNvSpPr>
          <p:nvPr>
            <p:ph idx="1"/>
          </p:nvPr>
        </p:nvSpPr>
        <p:spPr>
          <a:xfrm>
            <a:off x="469900" y="1557338"/>
            <a:ext cx="8229600" cy="4525962"/>
          </a:xfrm>
        </p:spPr>
        <p:txBody>
          <a:bodyPr/>
          <a:lstStyle/>
          <a:p>
            <a:pPr algn="just">
              <a:lnSpc>
                <a:spcPct val="150000"/>
              </a:lnSpc>
              <a:spcAft>
                <a:spcPts val="1000"/>
              </a:spcAft>
              <a:defRPr/>
            </a:pPr>
            <a:r>
              <a:rPr lang="en-GB" sz="2400" dirty="0">
                <a:latin typeface="+mj-lt"/>
                <a:ea typeface="Times New Roman" panose="02020603050405020304" pitchFamily="18" charset="0"/>
                <a:cs typeface="Times New Roman" panose="02020603050405020304" pitchFamily="18" charset="0"/>
              </a:rPr>
              <a:t>A job description could be put together by several people and is designed to show an applicant what they will do when they have a job. </a:t>
            </a:r>
          </a:p>
          <a:p>
            <a:pPr algn="just">
              <a:lnSpc>
                <a:spcPct val="150000"/>
              </a:lnSpc>
              <a:spcAft>
                <a:spcPts val="1000"/>
              </a:spcAft>
              <a:defRPr/>
            </a:pPr>
            <a:r>
              <a:rPr lang="en-GB" sz="2400" dirty="0">
                <a:latin typeface="+mj-lt"/>
                <a:ea typeface="Times New Roman" panose="02020603050405020304" pitchFamily="18" charset="0"/>
                <a:cs typeface="Times New Roman" panose="02020603050405020304" pitchFamily="18" charset="0"/>
              </a:rPr>
              <a:t>It could be useful at the interview but just about worthless in attracting the right people for an opportunity.</a:t>
            </a:r>
          </a:p>
          <a:p>
            <a:pPr algn="just">
              <a:lnSpc>
                <a:spcPct val="150000"/>
              </a:lnSpc>
              <a:spcAft>
                <a:spcPts val="1000"/>
              </a:spcAft>
              <a:defRPr/>
            </a:pPr>
            <a:r>
              <a:rPr lang="en-GB" sz="2400" dirty="0">
                <a:latin typeface="+mj-lt"/>
                <a:ea typeface="Times New Roman" panose="02020603050405020304" pitchFamily="18" charset="0"/>
                <a:cs typeface="Times New Roman" panose="02020603050405020304" pitchFamily="18" charset="0"/>
              </a:rPr>
              <a:t>Please note; “A camel, is a horse designed by committee”.</a:t>
            </a:r>
          </a:p>
          <a:p>
            <a:pPr>
              <a:lnSpc>
                <a:spcPct val="115000"/>
              </a:lnSpc>
              <a:spcBef>
                <a:spcPts val="500"/>
              </a:spcBef>
              <a:spcAft>
                <a:spcPts val="600"/>
              </a:spcAft>
              <a:defRPr/>
            </a:pPr>
            <a:endParaRPr lang="en-GB" sz="2000" dirty="0">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101B0824-1A4E-4445-934F-8362170B69BF}"/>
              </a:ext>
            </a:extLst>
          </p:cNvPr>
          <p:cNvSpPr>
            <a:spLocks noGrp="1" noChangeArrowheads="1"/>
          </p:cNvSpPr>
          <p:nvPr>
            <p:ph type="title"/>
          </p:nvPr>
        </p:nvSpPr>
        <p:spPr/>
        <p:txBody>
          <a:bodyPr/>
          <a:lstStyle/>
          <a:p>
            <a:r>
              <a:rPr lang="en-GB" altLang="en-US" sz="3600"/>
              <a:t>Advert based on a job </a:t>
            </a:r>
            <a:br>
              <a:rPr lang="en-GB" altLang="en-US" sz="3600"/>
            </a:br>
            <a:r>
              <a:rPr lang="en-GB" altLang="en-US" sz="3600"/>
              <a:t>descriptions.</a:t>
            </a:r>
          </a:p>
        </p:txBody>
      </p:sp>
      <p:sp>
        <p:nvSpPr>
          <p:cNvPr id="3" name="Content Placeholder 2">
            <a:extLst>
              <a:ext uri="{FF2B5EF4-FFF2-40B4-BE49-F238E27FC236}">
                <a16:creationId xmlns:a16="http://schemas.microsoft.com/office/drawing/2014/main" id="{B624548E-7EC5-412B-9F2E-4A41FD2225A7}"/>
              </a:ext>
            </a:extLst>
          </p:cNvPr>
          <p:cNvSpPr>
            <a:spLocks noGrp="1"/>
          </p:cNvSpPr>
          <p:nvPr>
            <p:ph idx="1"/>
          </p:nvPr>
        </p:nvSpPr>
        <p:spPr/>
        <p:txBody>
          <a:bodyPr/>
          <a:lstStyle/>
          <a:p>
            <a:pPr marL="0" indent="0">
              <a:lnSpc>
                <a:spcPct val="115000"/>
              </a:lnSpc>
              <a:spcAft>
                <a:spcPts val="600"/>
              </a:spcAft>
              <a:buFontTx/>
              <a:buNone/>
              <a:defRPr/>
            </a:pPr>
            <a:r>
              <a:rPr lang="en-GB" sz="2400" dirty="0">
                <a:ea typeface="Times New Roman" panose="02020603050405020304" pitchFamily="18" charset="0"/>
                <a:cs typeface="Times New Roman" panose="02020603050405020304" pitchFamily="18" charset="0"/>
              </a:rPr>
              <a:t>It is not unusual for a company, especially if they have a HR department, to produce a detailed, factual job description over several pages. For example, and in brief, what they want could be - Marketing Executive, 5 years’ post graduate experience, 2.1 or above, background in publications and internet marketing and established background in product introduction.</a:t>
            </a:r>
            <a:endParaRPr lang="en-GB" sz="24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Aft>
                <a:spcPts val="600"/>
              </a:spcAft>
              <a:buFontTx/>
              <a:buNone/>
              <a:defRPr/>
            </a:pPr>
            <a:r>
              <a:rPr lang="en-GB" sz="2400" b="1" dirty="0">
                <a:latin typeface="+mj-lt"/>
              </a:rPr>
              <a:t>An advert based on the above is going to be the same for all the agencies</a:t>
            </a:r>
          </a:p>
          <a:p>
            <a:pPr marL="0" indent="0">
              <a:lnSpc>
                <a:spcPct val="115000"/>
              </a:lnSpc>
              <a:spcAft>
                <a:spcPts val="600"/>
              </a:spcAft>
              <a:buFontTx/>
              <a:buNone/>
              <a:defRPr/>
            </a:pPr>
            <a:endParaRPr lang="en-GB" sz="20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4D931A67-09F3-4297-9292-9394DE3A3BED}"/>
              </a:ext>
            </a:extLst>
          </p:cNvPr>
          <p:cNvSpPr>
            <a:spLocks noGrp="1" noChangeArrowheads="1"/>
          </p:cNvSpPr>
          <p:nvPr>
            <p:ph type="title"/>
          </p:nvPr>
        </p:nvSpPr>
        <p:spPr/>
        <p:txBody>
          <a:bodyPr/>
          <a:lstStyle/>
          <a:p>
            <a:r>
              <a:rPr lang="en-GB" altLang="en-US" sz="3600"/>
              <a:t>Advert based on a NEEDS</a:t>
            </a:r>
            <a:br>
              <a:rPr lang="en-GB" altLang="en-US" sz="3600"/>
            </a:br>
            <a:r>
              <a:rPr lang="en-GB" altLang="en-US" sz="3600"/>
              <a:t>conversation.</a:t>
            </a:r>
          </a:p>
        </p:txBody>
      </p:sp>
      <p:sp>
        <p:nvSpPr>
          <p:cNvPr id="3" name="Content Placeholder 2">
            <a:extLst>
              <a:ext uri="{FF2B5EF4-FFF2-40B4-BE49-F238E27FC236}">
                <a16:creationId xmlns:a16="http://schemas.microsoft.com/office/drawing/2014/main" id="{28BCFBA0-BE78-4F79-A946-0D0EA1C2A6DA}"/>
              </a:ext>
            </a:extLst>
          </p:cNvPr>
          <p:cNvSpPr>
            <a:spLocks noGrp="1"/>
          </p:cNvSpPr>
          <p:nvPr>
            <p:ph idx="1"/>
          </p:nvPr>
        </p:nvSpPr>
        <p:spPr>
          <a:xfrm>
            <a:off x="457200" y="1628775"/>
            <a:ext cx="8229600" cy="4525963"/>
          </a:xfrm>
        </p:spPr>
        <p:txBody>
          <a:bodyPr/>
          <a:lstStyle/>
          <a:p>
            <a:pPr marL="0" indent="0">
              <a:lnSpc>
                <a:spcPct val="115000"/>
              </a:lnSpc>
              <a:spcAft>
                <a:spcPts val="600"/>
              </a:spcAft>
              <a:buFontTx/>
              <a:buNone/>
              <a:defRPr/>
            </a:pPr>
            <a:r>
              <a:rPr lang="en-GB" sz="2400" dirty="0"/>
              <a:t>Taking the same Marketing Executive job description but following it with a NEEDS conversation / meeting, might end up with a totally different brief. For example, </a:t>
            </a:r>
            <a:r>
              <a:rPr lang="en-GB" sz="2400" dirty="0">
                <a:ea typeface="Times New Roman" panose="02020603050405020304" pitchFamily="18" charset="0"/>
              </a:rPr>
              <a:t>the Recruitment Manager, who is desperate to fill the job, might say “I just want a youngster, who lives locally and is keen to get their first role that I can develop and mentor. Ideally, they will have done a business degree with a marketing background and have an interest in the internet i.e. busy or active on social media. </a:t>
            </a:r>
          </a:p>
          <a:p>
            <a:pPr marL="0" indent="0">
              <a:lnSpc>
                <a:spcPct val="115000"/>
              </a:lnSpc>
              <a:spcAft>
                <a:spcPts val="600"/>
              </a:spcAft>
              <a:buFontTx/>
              <a:buNone/>
              <a:defRPr/>
            </a:pPr>
            <a:r>
              <a:rPr lang="en-GB" sz="2400" b="1" dirty="0">
                <a:latin typeface="+mj-lt"/>
              </a:rPr>
              <a:t>An advert based on the above would be very different!</a:t>
            </a:r>
          </a:p>
          <a:p>
            <a:pPr marL="0" indent="0">
              <a:lnSpc>
                <a:spcPct val="115000"/>
              </a:lnSpc>
              <a:spcAft>
                <a:spcPts val="600"/>
              </a:spcAft>
              <a:buFontTx/>
              <a:buNone/>
              <a:defRPr/>
            </a:pPr>
            <a:endParaRPr lang="en-GB"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B100042-63F9-46CB-830E-F9B9BAC5094F}"/>
              </a:ext>
            </a:extLst>
          </p:cNvPr>
          <p:cNvSpPr>
            <a:spLocks noGrp="1" noChangeArrowheads="1"/>
          </p:cNvSpPr>
          <p:nvPr>
            <p:ph type="title"/>
          </p:nvPr>
        </p:nvSpPr>
        <p:spPr/>
        <p:txBody>
          <a:bodyPr/>
          <a:lstStyle/>
          <a:p>
            <a:r>
              <a:rPr lang="en-GB" altLang="en-US" sz="3600"/>
              <a:t>An advert should be </a:t>
            </a:r>
            <a:br>
              <a:rPr lang="en-GB" altLang="en-US" sz="3600"/>
            </a:br>
            <a:r>
              <a:rPr lang="en-GB" altLang="en-US" sz="3600"/>
              <a:t>in 4 parts – part 1</a:t>
            </a:r>
          </a:p>
        </p:txBody>
      </p:sp>
      <p:sp>
        <p:nvSpPr>
          <p:cNvPr id="3" name="Content Placeholder 2">
            <a:extLst>
              <a:ext uri="{FF2B5EF4-FFF2-40B4-BE49-F238E27FC236}">
                <a16:creationId xmlns:a16="http://schemas.microsoft.com/office/drawing/2014/main" id="{7FA6A1D4-1B7C-45B3-8082-584742A06FB5}"/>
              </a:ext>
            </a:extLst>
          </p:cNvPr>
          <p:cNvSpPr>
            <a:spLocks noGrp="1"/>
          </p:cNvSpPr>
          <p:nvPr>
            <p:ph idx="1"/>
          </p:nvPr>
        </p:nvSpPr>
        <p:spPr>
          <a:xfrm>
            <a:off x="457200" y="1628775"/>
            <a:ext cx="8229600" cy="4525963"/>
          </a:xfrm>
        </p:spPr>
        <p:txBody>
          <a:bodyPr/>
          <a:lstStyle/>
          <a:p>
            <a:pPr marL="0" indent="0">
              <a:lnSpc>
                <a:spcPct val="115000"/>
              </a:lnSpc>
              <a:spcAft>
                <a:spcPts val="600"/>
              </a:spcAft>
              <a:buFontTx/>
              <a:buNone/>
              <a:defRPr/>
            </a:pPr>
            <a:r>
              <a:rPr lang="en-GB" sz="2400" dirty="0">
                <a:latin typeface="+mj-lt"/>
                <a:ea typeface="Times New Roman" panose="02020603050405020304" pitchFamily="18" charset="0"/>
                <a:cs typeface="Times New Roman" panose="02020603050405020304" pitchFamily="18" charset="0"/>
              </a:rPr>
              <a:t>Part 1 – tell the people looking at your advertisement what the role is about. For example:</a:t>
            </a:r>
          </a:p>
          <a:p>
            <a:pPr marL="0" indent="0">
              <a:lnSpc>
                <a:spcPct val="115000"/>
              </a:lnSpc>
              <a:spcAft>
                <a:spcPts val="600"/>
              </a:spcAft>
              <a:buFontTx/>
              <a:buNone/>
              <a:defRPr/>
            </a:pPr>
            <a:endParaRPr lang="en-GB" sz="2400" dirty="0">
              <a:latin typeface="+mj-lt"/>
            </a:endParaRPr>
          </a:p>
          <a:p>
            <a:pPr>
              <a:lnSpc>
                <a:spcPts val="1200"/>
              </a:lnSpc>
              <a:spcAft>
                <a:spcPts val="1000"/>
              </a:spcAft>
              <a:tabLst>
                <a:tab pos="2540" algn="l"/>
              </a:tabLst>
              <a:defRPr/>
            </a:pPr>
            <a:r>
              <a:rPr lang="en-GB" sz="2400" b="1" dirty="0">
                <a:solidFill>
                  <a:srgbClr val="FF0000"/>
                </a:solidFill>
                <a:latin typeface="+mj-lt"/>
                <a:ea typeface="Calibri" panose="020F0502020204030204" pitchFamily="34" charset="0"/>
                <a:cs typeface="Times New Roman" panose="02020603050405020304" pitchFamily="18" charset="0"/>
              </a:rPr>
              <a:t>Tooling Engineer – Injection Mould design.</a:t>
            </a:r>
            <a:endParaRPr lang="en-GB" sz="2400" dirty="0">
              <a:solidFill>
                <a:srgbClr val="FF0000"/>
              </a:solidFill>
              <a:latin typeface="+mj-lt"/>
              <a:ea typeface="Calibri" panose="020F0502020204030204" pitchFamily="34" charset="0"/>
              <a:cs typeface="Times New Roman" panose="02020603050405020304" pitchFamily="18" charset="0"/>
            </a:endParaRPr>
          </a:p>
          <a:p>
            <a:pPr marL="0" indent="0">
              <a:lnSpc>
                <a:spcPts val="1200"/>
              </a:lnSpc>
              <a:spcAft>
                <a:spcPts val="1000"/>
              </a:spcAft>
              <a:buFontTx/>
              <a:buNone/>
              <a:tabLst>
                <a:tab pos="2540" algn="l"/>
              </a:tabLst>
              <a:defRPr/>
            </a:pPr>
            <a:r>
              <a:rPr lang="en-GB" sz="2400" b="1" dirty="0">
                <a:solidFill>
                  <a:srgbClr val="FF0000"/>
                </a:solidFill>
                <a:latin typeface="+mj-lt"/>
                <a:ea typeface="Calibri" panose="020F0502020204030204" pitchFamily="34" charset="0"/>
                <a:cs typeface="Times New Roman" panose="02020603050405020304" pitchFamily="18" charset="0"/>
              </a:rPr>
              <a:t> </a:t>
            </a:r>
            <a:endParaRPr lang="en-GB" sz="2400" dirty="0">
              <a:solidFill>
                <a:srgbClr val="FF0000"/>
              </a:solidFill>
              <a:latin typeface="+mj-lt"/>
              <a:ea typeface="Calibri" panose="020F0502020204030204" pitchFamily="34" charset="0"/>
              <a:cs typeface="Times New Roman" panose="02020603050405020304" pitchFamily="18" charset="0"/>
            </a:endParaRPr>
          </a:p>
          <a:p>
            <a:pPr lvl="1">
              <a:lnSpc>
                <a:spcPts val="1200"/>
              </a:lnSpc>
              <a:spcAft>
                <a:spcPts val="1000"/>
              </a:spcAft>
              <a:tabLst>
                <a:tab pos="2540" algn="l"/>
              </a:tabLst>
              <a:defRPr/>
            </a:pPr>
            <a:r>
              <a:rPr lang="en-GB" sz="2000" b="1" dirty="0">
                <a:solidFill>
                  <a:srgbClr val="FF0000"/>
                </a:solidFill>
                <a:latin typeface="+mj-lt"/>
                <a:ea typeface="Calibri" panose="020F0502020204030204" pitchFamily="34" charset="0"/>
                <a:cs typeface="Times New Roman" panose="02020603050405020304" pitchFamily="18" charset="0"/>
              </a:rPr>
              <a:t>Work life balance opportunity.</a:t>
            </a:r>
            <a:endParaRPr lang="en-GB" sz="2000" dirty="0">
              <a:solidFill>
                <a:srgbClr val="FF0000"/>
              </a:solidFill>
              <a:ea typeface="Calibri" panose="020F0502020204030204" pitchFamily="34" charset="0"/>
              <a:cs typeface="Times New Roman" panose="02020603050405020304" pitchFamily="18" charset="0"/>
            </a:endParaRPr>
          </a:p>
          <a:p>
            <a:pPr marL="0" indent="0">
              <a:lnSpc>
                <a:spcPts val="1200"/>
              </a:lnSpc>
              <a:spcAft>
                <a:spcPts val="1000"/>
              </a:spcAft>
              <a:buFontTx/>
              <a:buNone/>
              <a:tabLst>
                <a:tab pos="2540" algn="l"/>
              </a:tabLst>
              <a:defRPr/>
            </a:pPr>
            <a:r>
              <a:rPr lang="en-GB" sz="2400" b="1" dirty="0">
                <a:solidFill>
                  <a:srgbClr val="FF0000"/>
                </a:solidFill>
                <a:ea typeface="Calibri" panose="020F0502020204030204" pitchFamily="34" charset="0"/>
                <a:cs typeface="Times New Roman" panose="02020603050405020304" pitchFamily="18" charset="0"/>
              </a:rPr>
              <a:t> </a:t>
            </a:r>
            <a:endParaRPr lang="en-GB" sz="2400" dirty="0">
              <a:solidFill>
                <a:srgbClr val="FF0000"/>
              </a:solidFill>
              <a:ea typeface="Calibri" panose="020F0502020204030204" pitchFamily="34" charset="0"/>
              <a:cs typeface="Times New Roman" panose="02020603050405020304" pitchFamily="18" charset="0"/>
            </a:endParaRPr>
          </a:p>
          <a:p>
            <a:pPr>
              <a:lnSpc>
                <a:spcPts val="1200"/>
              </a:lnSpc>
              <a:spcAft>
                <a:spcPts val="1000"/>
              </a:spcAft>
              <a:tabLst>
                <a:tab pos="2540" algn="l"/>
              </a:tabLst>
              <a:defRPr/>
            </a:pPr>
            <a:r>
              <a:rPr lang="en-GB" sz="2400" b="1" dirty="0">
                <a:solidFill>
                  <a:srgbClr val="FF0000"/>
                </a:solidFill>
                <a:ea typeface="Calibri" panose="020F0502020204030204" pitchFamily="34" charset="0"/>
                <a:cs typeface="Times New Roman" panose="02020603050405020304" pitchFamily="18" charset="0"/>
              </a:rPr>
              <a:t>Devon / Cornwall border – Relocation assistance</a:t>
            </a:r>
            <a:endParaRPr lang="en-GB" sz="2400" dirty="0">
              <a:solidFill>
                <a:srgbClr val="FF0000"/>
              </a:solidFill>
              <a:ea typeface="Calibri" panose="020F0502020204030204" pitchFamily="34" charset="0"/>
              <a:cs typeface="Times New Roman" panose="02020603050405020304" pitchFamily="18" charset="0"/>
            </a:endParaRPr>
          </a:p>
          <a:p>
            <a:pPr marL="0" indent="0">
              <a:lnSpc>
                <a:spcPts val="1200"/>
              </a:lnSpc>
              <a:spcAft>
                <a:spcPts val="1000"/>
              </a:spcAft>
              <a:buFontTx/>
              <a:buNone/>
              <a:tabLst>
                <a:tab pos="2540" algn="l"/>
              </a:tabLst>
              <a:defRPr/>
            </a:pPr>
            <a:r>
              <a:rPr lang="en-GB" sz="2400" b="1" dirty="0">
                <a:solidFill>
                  <a:srgbClr val="FF0000"/>
                </a:solidFill>
                <a:ea typeface="Calibri" panose="020F0502020204030204" pitchFamily="34" charset="0"/>
                <a:cs typeface="Times New Roman" panose="02020603050405020304" pitchFamily="18" charset="0"/>
              </a:rPr>
              <a:t> </a:t>
            </a:r>
            <a:endParaRPr lang="en-GB" sz="2400" dirty="0">
              <a:solidFill>
                <a:srgbClr val="FF0000"/>
              </a:solidFill>
              <a:ea typeface="Calibri" panose="020F0502020204030204" pitchFamily="34" charset="0"/>
              <a:cs typeface="Times New Roman" panose="02020603050405020304" pitchFamily="18" charset="0"/>
            </a:endParaRPr>
          </a:p>
          <a:p>
            <a:pPr>
              <a:lnSpc>
                <a:spcPts val="1200"/>
              </a:lnSpc>
              <a:spcAft>
                <a:spcPts val="1000"/>
              </a:spcAft>
              <a:tabLst>
                <a:tab pos="2540" algn="l"/>
              </a:tabLst>
              <a:defRPr/>
            </a:pPr>
            <a:r>
              <a:rPr lang="en-GB" sz="2400" b="1" dirty="0">
                <a:solidFill>
                  <a:srgbClr val="FF0000"/>
                </a:solidFill>
                <a:ea typeface="Calibri" panose="020F0502020204030204" pitchFamily="34" charset="0"/>
                <a:cs typeface="Times New Roman" panose="02020603050405020304" pitchFamily="18" charset="0"/>
              </a:rPr>
              <a:t>£ 40000 - £ 45000 per annum.</a:t>
            </a:r>
            <a:endParaRPr lang="en-GB" sz="2400" dirty="0">
              <a:solidFill>
                <a:srgbClr val="FF0000"/>
              </a:solidFill>
              <a:ea typeface="Calibri" panose="020F0502020204030204" pitchFamily="34" charset="0"/>
              <a:cs typeface="Times New Roman" panose="02020603050405020304" pitchFamily="18" charset="0"/>
            </a:endParaRPr>
          </a:p>
          <a:p>
            <a:pPr marL="0" indent="0">
              <a:lnSpc>
                <a:spcPct val="115000"/>
              </a:lnSpc>
              <a:spcAft>
                <a:spcPts val="600"/>
              </a:spcAft>
              <a:buFontTx/>
              <a:buNone/>
              <a:defRPr/>
            </a:pPr>
            <a:endParaRPr lang="en-GB"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39B1F132-0F64-4A4A-A9E3-05C68C77F839}"/>
              </a:ext>
            </a:extLst>
          </p:cNvPr>
          <p:cNvSpPr>
            <a:spLocks noGrp="1" noChangeArrowheads="1"/>
          </p:cNvSpPr>
          <p:nvPr>
            <p:ph type="title"/>
          </p:nvPr>
        </p:nvSpPr>
        <p:spPr/>
        <p:txBody>
          <a:bodyPr/>
          <a:lstStyle/>
          <a:p>
            <a:r>
              <a:rPr lang="en-GB" altLang="en-US" sz="3600"/>
              <a:t>An advert should be </a:t>
            </a:r>
            <a:br>
              <a:rPr lang="en-GB" altLang="en-US" sz="3600"/>
            </a:br>
            <a:r>
              <a:rPr lang="en-GB" altLang="en-US" sz="3600"/>
              <a:t>in 4 parts – Part 2</a:t>
            </a:r>
          </a:p>
        </p:txBody>
      </p:sp>
      <p:sp>
        <p:nvSpPr>
          <p:cNvPr id="3" name="Content Placeholder 2">
            <a:extLst>
              <a:ext uri="{FF2B5EF4-FFF2-40B4-BE49-F238E27FC236}">
                <a16:creationId xmlns:a16="http://schemas.microsoft.com/office/drawing/2014/main" id="{759A9C39-6AAF-449D-A930-FD8A7BD2A02F}"/>
              </a:ext>
            </a:extLst>
          </p:cNvPr>
          <p:cNvSpPr>
            <a:spLocks noGrp="1"/>
          </p:cNvSpPr>
          <p:nvPr>
            <p:ph idx="1"/>
          </p:nvPr>
        </p:nvSpPr>
        <p:spPr>
          <a:xfrm>
            <a:off x="457200" y="1628775"/>
            <a:ext cx="8229600" cy="4525963"/>
          </a:xfrm>
        </p:spPr>
        <p:txBody>
          <a:bodyPr/>
          <a:lstStyle/>
          <a:p>
            <a:pPr marL="0" indent="0">
              <a:lnSpc>
                <a:spcPct val="115000"/>
              </a:lnSpc>
              <a:spcAft>
                <a:spcPts val="600"/>
              </a:spcAft>
              <a:buFontTx/>
              <a:buNone/>
              <a:defRPr/>
            </a:pPr>
            <a:r>
              <a:rPr lang="en-GB" sz="1800" dirty="0">
                <a:ea typeface="Times New Roman" panose="02020603050405020304" pitchFamily="18" charset="0"/>
                <a:cs typeface="Times New Roman" panose="02020603050405020304" pitchFamily="18" charset="0"/>
              </a:rPr>
              <a:t>Part 2 – tell the people looking at your advertisement what type of company this is; this information is normally taken from the 1</a:t>
            </a:r>
            <a:r>
              <a:rPr lang="en-GB" sz="1800" baseline="30000" dirty="0">
                <a:ea typeface="Times New Roman" panose="02020603050405020304" pitchFamily="18" charset="0"/>
                <a:cs typeface="Times New Roman" panose="02020603050405020304" pitchFamily="18" charset="0"/>
              </a:rPr>
              <a:t>st</a:t>
            </a:r>
            <a:r>
              <a:rPr lang="en-GB" sz="1800" dirty="0">
                <a:ea typeface="Times New Roman" panose="02020603050405020304" pitchFamily="18" charset="0"/>
                <a:cs typeface="Times New Roman" panose="02020603050405020304" pitchFamily="18" charset="0"/>
              </a:rPr>
              <a:t> page of a customer’s web site. For example:</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tabLst>
                <a:tab pos="2540" algn="l"/>
              </a:tabLst>
              <a:defRPr/>
            </a:pPr>
            <a:r>
              <a:rPr lang="en-GB" sz="1800" dirty="0">
                <a:solidFill>
                  <a:srgbClr val="FF0000"/>
                </a:solidFill>
                <a:ea typeface="Calibri" panose="020F0502020204030204" pitchFamily="34" charset="0"/>
                <a:cs typeface="Times New Roman" panose="02020603050405020304" pitchFamily="18" charset="0"/>
              </a:rPr>
              <a:t>My client is dedicated to excellence in the manufacture of high quality plastic components and assemblies to the Aerospace sector.  </a:t>
            </a:r>
            <a:endParaRPr lang="en-GB" sz="1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tabLst>
                <a:tab pos="2540" algn="l"/>
              </a:tabLst>
              <a:defRPr/>
            </a:pPr>
            <a:r>
              <a:rPr lang="en-GB" sz="1800" dirty="0">
                <a:solidFill>
                  <a:srgbClr val="FF0000"/>
                </a:solidFill>
                <a:ea typeface="Calibri" panose="020F0502020204030204" pitchFamily="34" charset="0"/>
                <a:cs typeface="Times New Roman" panose="02020603050405020304" pitchFamily="18" charset="0"/>
              </a:rPr>
              <a:t>With over 40 years experience in tool making, injection moulding, thermoforming, finishing and assembly in product categories including Automotive, Electronics, Aerospace, Medical and Telecommunications, the company are now looking to recruit an innovative Project Engineer. </a:t>
            </a:r>
            <a:r>
              <a:rPr lang="en-GB" sz="1800" b="1" dirty="0">
                <a:solidFill>
                  <a:srgbClr val="FF0000"/>
                </a:solidFill>
                <a:ea typeface="Calibri" panose="020F0502020204030204" pitchFamily="34" charset="0"/>
                <a:cs typeface="Times New Roman" panose="02020603050405020304" pitchFamily="18" charset="0"/>
              </a:rPr>
              <a:t>Would you like to add your skills to this highly reputable company?</a:t>
            </a:r>
            <a:endParaRPr lang="en-GB" sz="1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600"/>
              </a:spcAft>
              <a:buFontTx/>
              <a:buNone/>
              <a:defRPr/>
            </a:pPr>
            <a:endParaRPr lang="en-GB"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BF5192A7-702B-454E-9138-9E571F7B2E48}"/>
              </a:ext>
            </a:extLst>
          </p:cNvPr>
          <p:cNvSpPr>
            <a:spLocks noGrp="1" noChangeArrowheads="1"/>
          </p:cNvSpPr>
          <p:nvPr>
            <p:ph type="title"/>
          </p:nvPr>
        </p:nvSpPr>
        <p:spPr/>
        <p:txBody>
          <a:bodyPr/>
          <a:lstStyle/>
          <a:p>
            <a:r>
              <a:rPr lang="en-GB" altLang="en-US" sz="3600"/>
              <a:t>An advert should be </a:t>
            </a:r>
            <a:br>
              <a:rPr lang="en-GB" altLang="en-US" sz="3600"/>
            </a:br>
            <a:r>
              <a:rPr lang="en-GB" altLang="en-US" sz="3600"/>
              <a:t>in 4 parts – Part 3</a:t>
            </a:r>
          </a:p>
        </p:txBody>
      </p:sp>
      <p:sp>
        <p:nvSpPr>
          <p:cNvPr id="3" name="Content Placeholder 2">
            <a:extLst>
              <a:ext uri="{FF2B5EF4-FFF2-40B4-BE49-F238E27FC236}">
                <a16:creationId xmlns:a16="http://schemas.microsoft.com/office/drawing/2014/main" id="{9D264307-C6F8-495E-843E-79CEF2109A13}"/>
              </a:ext>
            </a:extLst>
          </p:cNvPr>
          <p:cNvSpPr>
            <a:spLocks noGrp="1"/>
          </p:cNvSpPr>
          <p:nvPr>
            <p:ph idx="1"/>
          </p:nvPr>
        </p:nvSpPr>
        <p:spPr>
          <a:xfrm>
            <a:off x="457200" y="1628775"/>
            <a:ext cx="8229600" cy="4525963"/>
          </a:xfrm>
        </p:spPr>
        <p:txBody>
          <a:bodyPr/>
          <a:lstStyle/>
          <a:p>
            <a:pPr marL="0" indent="0">
              <a:lnSpc>
                <a:spcPct val="115000"/>
              </a:lnSpc>
              <a:spcAft>
                <a:spcPts val="600"/>
              </a:spcAft>
              <a:buFontTx/>
              <a:buNone/>
              <a:defRPr/>
            </a:pPr>
            <a:r>
              <a:rPr lang="en-GB" sz="2400" dirty="0">
                <a:ea typeface="Times New Roman" panose="02020603050405020304" pitchFamily="18" charset="0"/>
                <a:cs typeface="Times New Roman" panose="02020603050405020304" pitchFamily="18" charset="0"/>
              </a:rPr>
              <a:t>Part 3 – tell the people looking at your advertisement a little about the role in support of part 1. For example:</a:t>
            </a:r>
          </a:p>
          <a:p>
            <a:pPr algn="just">
              <a:lnSpc>
                <a:spcPct val="150000"/>
              </a:lnSpc>
              <a:spcAft>
                <a:spcPts val="1000"/>
              </a:spcAft>
              <a:tabLst>
                <a:tab pos="2540" algn="l"/>
              </a:tabLst>
              <a:defRPr/>
            </a:pPr>
            <a:r>
              <a:rPr lang="en-GB" sz="2400" dirty="0">
                <a:solidFill>
                  <a:srgbClr val="FF0000"/>
                </a:solidFill>
                <a:ea typeface="Calibri" panose="020F0502020204030204" pitchFamily="34" charset="0"/>
                <a:cs typeface="Times New Roman" panose="02020603050405020304" pitchFamily="18" charset="0"/>
              </a:rPr>
              <a:t>Essentially you will have knowledge of thermoplastic materials together with mould tool design and manufacture and be able to process FMEA’s.</a:t>
            </a:r>
          </a:p>
          <a:p>
            <a:pPr algn="just">
              <a:lnSpc>
                <a:spcPct val="150000"/>
              </a:lnSpc>
              <a:spcAft>
                <a:spcPts val="1000"/>
              </a:spcAft>
              <a:tabLst>
                <a:tab pos="2540" algn="l"/>
              </a:tabLst>
              <a:defRPr/>
            </a:pPr>
            <a:r>
              <a:rPr lang="en-GB" sz="2400" dirty="0">
                <a:solidFill>
                  <a:srgbClr val="FF0000"/>
                </a:solidFill>
                <a:ea typeface="Calibri" panose="020F0502020204030204" pitchFamily="34" charset="0"/>
                <a:cs typeface="Times New Roman" panose="02020603050405020304" pitchFamily="18" charset="0"/>
              </a:rPr>
              <a:t>Knowledge of engineering drawings is essential and you will have experience in managing, reporting and verifying schedules on projects from start to finish.  </a:t>
            </a:r>
          </a:p>
          <a:p>
            <a:pPr marL="0" indent="0">
              <a:lnSpc>
                <a:spcPct val="115000"/>
              </a:lnSpc>
              <a:spcAft>
                <a:spcPts val="600"/>
              </a:spcAft>
              <a:buFontTx/>
              <a:buNone/>
              <a:defRPr/>
            </a:pP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Aft>
                <a:spcPts val="600"/>
              </a:spcAft>
              <a:buFontTx/>
              <a:buNone/>
              <a:defRPr/>
            </a:pPr>
            <a:endParaRPr lang="en-GB" sz="2400" dirty="0"/>
          </a:p>
        </p:txBody>
      </p:sp>
    </p:spTree>
  </p:cSld>
  <p:clrMapOvr>
    <a:masterClrMapping/>
  </p:clrMapOvr>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9252</TotalTime>
  <Words>1195</Words>
  <Application>Microsoft Office PowerPoint</Application>
  <PresentationFormat>On-screen Show (4:3)</PresentationFormat>
  <Paragraphs>61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Times New Roman</vt:lpstr>
      <vt:lpstr>Calibri</vt:lpstr>
      <vt:lpstr>Default Design</vt:lpstr>
      <vt:lpstr>Module 9 – Design an advert  based on the clients NEEDS.</vt:lpstr>
      <vt:lpstr>Visible and Invisible targets.</vt:lpstr>
      <vt:lpstr>Sell sizzle not sausage.</vt:lpstr>
      <vt:lpstr>Why to avoid using the job  description for marketing.</vt:lpstr>
      <vt:lpstr>Advert based on a job  descriptions.</vt:lpstr>
      <vt:lpstr>Advert based on a NEEDS conversation.</vt:lpstr>
      <vt:lpstr>An advert should be  in 4 parts – part 1</vt:lpstr>
      <vt:lpstr>An advert should be  in 4 parts – Part 2</vt:lpstr>
      <vt:lpstr>An advert should be  in 4 parts – Part 3</vt:lpstr>
      <vt:lpstr>An advert should be  in 4 parts – Part 4</vt:lpstr>
      <vt:lpstr>Message for emailing.</vt:lpstr>
      <vt:lpstr>Once you are happy with  your advert</vt:lpstr>
      <vt:lpstr>And Finally</vt:lpstr>
    </vt:vector>
  </TitlesOfParts>
  <Company>Hill McGlynn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ecampbell</dc:creator>
  <cp:lastModifiedBy>Will Burton</cp:lastModifiedBy>
  <cp:revision>191</cp:revision>
  <dcterms:created xsi:type="dcterms:W3CDTF">2006-03-01T16:20:54Z</dcterms:created>
  <dcterms:modified xsi:type="dcterms:W3CDTF">2021-07-20T12:20:51Z</dcterms:modified>
</cp:coreProperties>
</file>