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67" r:id="rId2"/>
    <p:sldId id="368" r:id="rId3"/>
    <p:sldId id="369" r:id="rId4"/>
    <p:sldId id="370" r:id="rId5"/>
    <p:sldId id="371" r:id="rId6"/>
    <p:sldId id="366" r:id="rId7"/>
    <p:sldId id="328" r:id="rId8"/>
    <p:sldId id="329" r:id="rId9"/>
    <p:sldId id="361" r:id="rId10"/>
    <p:sldId id="349" r:id="rId11"/>
    <p:sldId id="330" r:id="rId12"/>
    <p:sldId id="362" r:id="rId13"/>
    <p:sldId id="363"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2" d="100"/>
          <a:sy n="72" d="100"/>
        </p:scale>
        <p:origin x="13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A2FBA36-AE61-4270-9F60-C15E904B0FC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0FA02F37-4D62-4185-99E0-0AD2AF3E170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F33EECFD-17E1-4432-925D-A5108E36D08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2FB615F-3F74-4719-8C34-DCD9B324CEDF}"/>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62D73ECE-953C-4481-93FF-EDA9546139CC}"/>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365DE972-5323-48B9-98C8-F4066E3029A2}"/>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311BADF-1552-4A32-90C3-0FFD27213E0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61B48285-73D8-4B92-841E-486186F5CA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F853170-56A4-454B-BF8D-4ABEAC82E13C}" type="slidenum">
              <a:rPr lang="en-US" altLang="en-US" smtClean="0"/>
              <a:pPr>
                <a:spcBef>
                  <a:spcPct val="0"/>
                </a:spcBef>
              </a:pPr>
              <a:t>6</a:t>
            </a:fld>
            <a:endParaRPr lang="en-US" altLang="en-US"/>
          </a:p>
        </p:txBody>
      </p:sp>
      <p:sp>
        <p:nvSpPr>
          <p:cNvPr id="9219" name="Rectangle 2">
            <a:extLst>
              <a:ext uri="{FF2B5EF4-FFF2-40B4-BE49-F238E27FC236}">
                <a16:creationId xmlns:a16="http://schemas.microsoft.com/office/drawing/2014/main" id="{86C74846-7789-4753-8FF7-18ED00856251}"/>
              </a:ext>
            </a:extLst>
          </p:cNvPr>
          <p:cNvSpPr>
            <a:spLocks noGrp="1" noRot="1" noChangeAspect="1" noChangeArrowheads="1" noTextEdit="1"/>
          </p:cNvSpPr>
          <p:nvPr>
            <p:ph type="sldImg"/>
          </p:nvPr>
        </p:nvSpPr>
        <p:spPr>
          <a:solidFill>
            <a:srgbClr val="FFFFFF"/>
          </a:solidFill>
          <a:ln/>
        </p:spPr>
      </p:sp>
      <p:sp>
        <p:nvSpPr>
          <p:cNvPr id="9220" name="Rectangle 3">
            <a:extLst>
              <a:ext uri="{FF2B5EF4-FFF2-40B4-BE49-F238E27FC236}">
                <a16:creationId xmlns:a16="http://schemas.microsoft.com/office/drawing/2014/main" id="{2204E8E2-8EB3-46F6-AC84-9F3880E46B98}"/>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B35AF1F7-2A31-45EB-8491-52D74B0AE42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2813ECB-ECE2-43A6-8DC1-79F1016D53D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9681DB-7368-4996-8DC7-D7FC1F836782}"/>
              </a:ext>
            </a:extLst>
          </p:cNvPr>
          <p:cNvSpPr>
            <a:spLocks noGrp="1" noChangeArrowheads="1"/>
          </p:cNvSpPr>
          <p:nvPr>
            <p:ph type="sldNum" sz="quarter" idx="12"/>
          </p:nvPr>
        </p:nvSpPr>
        <p:spPr>
          <a:ln/>
        </p:spPr>
        <p:txBody>
          <a:bodyPr/>
          <a:lstStyle>
            <a:lvl1pPr>
              <a:defRPr/>
            </a:lvl1pPr>
          </a:lstStyle>
          <a:p>
            <a:pPr>
              <a:defRPr/>
            </a:pPr>
            <a:fld id="{8CBB444E-2B60-4CA8-BB34-B015EB1CF072}" type="slidenum">
              <a:rPr lang="en-US" altLang="en-US"/>
              <a:pPr>
                <a:defRPr/>
              </a:pPr>
              <a:t>‹#›</a:t>
            </a:fld>
            <a:endParaRPr lang="en-US" altLang="en-US"/>
          </a:p>
        </p:txBody>
      </p:sp>
    </p:spTree>
    <p:extLst>
      <p:ext uri="{BB962C8B-B14F-4D97-AF65-F5344CB8AC3E}">
        <p14:creationId xmlns:p14="http://schemas.microsoft.com/office/powerpoint/2010/main" val="3386748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7E2C6C7B-8C22-4B42-BCD3-11D2CEFFFE5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D31108C-DEEA-4A94-9E7B-DBDE557F96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5907707-DEF5-4F3A-94E0-455C01977C4D}"/>
              </a:ext>
            </a:extLst>
          </p:cNvPr>
          <p:cNvSpPr>
            <a:spLocks noGrp="1" noChangeArrowheads="1"/>
          </p:cNvSpPr>
          <p:nvPr>
            <p:ph type="sldNum" sz="quarter" idx="12"/>
          </p:nvPr>
        </p:nvSpPr>
        <p:spPr>
          <a:ln/>
        </p:spPr>
        <p:txBody>
          <a:bodyPr/>
          <a:lstStyle>
            <a:lvl1pPr>
              <a:defRPr/>
            </a:lvl1pPr>
          </a:lstStyle>
          <a:p>
            <a:pPr>
              <a:defRPr/>
            </a:pPr>
            <a:fld id="{CB591210-CDF5-4948-95C6-72AD0868401C}" type="slidenum">
              <a:rPr lang="en-US" altLang="en-US"/>
              <a:pPr>
                <a:defRPr/>
              </a:pPr>
              <a:t>‹#›</a:t>
            </a:fld>
            <a:endParaRPr lang="en-US" altLang="en-US"/>
          </a:p>
        </p:txBody>
      </p:sp>
    </p:spTree>
    <p:extLst>
      <p:ext uri="{BB962C8B-B14F-4D97-AF65-F5344CB8AC3E}">
        <p14:creationId xmlns:p14="http://schemas.microsoft.com/office/powerpoint/2010/main" val="42476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BB108C5C-4F66-4A7B-95C5-68E52A9EA82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99AD074-D803-4B16-8848-51DF8701558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86FEA48-E853-409E-B7B6-08D81664DC68}"/>
              </a:ext>
            </a:extLst>
          </p:cNvPr>
          <p:cNvSpPr>
            <a:spLocks noGrp="1" noChangeArrowheads="1"/>
          </p:cNvSpPr>
          <p:nvPr>
            <p:ph type="sldNum" sz="quarter" idx="12"/>
          </p:nvPr>
        </p:nvSpPr>
        <p:spPr>
          <a:ln/>
        </p:spPr>
        <p:txBody>
          <a:bodyPr/>
          <a:lstStyle>
            <a:lvl1pPr>
              <a:defRPr/>
            </a:lvl1pPr>
          </a:lstStyle>
          <a:p>
            <a:pPr>
              <a:defRPr/>
            </a:pPr>
            <a:fld id="{3B4554B6-BAA7-4BC2-ABE1-A7B63EF895F4}" type="slidenum">
              <a:rPr lang="en-US" altLang="en-US"/>
              <a:pPr>
                <a:defRPr/>
              </a:pPr>
              <a:t>‹#›</a:t>
            </a:fld>
            <a:endParaRPr lang="en-US" altLang="en-US"/>
          </a:p>
        </p:txBody>
      </p:sp>
    </p:spTree>
    <p:extLst>
      <p:ext uri="{BB962C8B-B14F-4D97-AF65-F5344CB8AC3E}">
        <p14:creationId xmlns:p14="http://schemas.microsoft.com/office/powerpoint/2010/main" val="3456780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9B4FD85B-52A2-4D22-AD77-4DCED5D2E99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0A416E6-31CE-43A0-81EC-764A97D779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71DA9B5-95D2-42D8-A466-88388ED9943F}"/>
              </a:ext>
            </a:extLst>
          </p:cNvPr>
          <p:cNvSpPr>
            <a:spLocks noGrp="1" noChangeArrowheads="1"/>
          </p:cNvSpPr>
          <p:nvPr>
            <p:ph type="sldNum" sz="quarter" idx="12"/>
          </p:nvPr>
        </p:nvSpPr>
        <p:spPr>
          <a:ln/>
        </p:spPr>
        <p:txBody>
          <a:bodyPr/>
          <a:lstStyle>
            <a:lvl1pPr>
              <a:defRPr/>
            </a:lvl1pPr>
          </a:lstStyle>
          <a:p>
            <a:pPr>
              <a:defRPr/>
            </a:pPr>
            <a:fld id="{C6A4C7D8-D148-4B27-B280-3251F2FE9824}" type="slidenum">
              <a:rPr lang="en-US" altLang="en-US"/>
              <a:pPr>
                <a:defRPr/>
              </a:pPr>
              <a:t>‹#›</a:t>
            </a:fld>
            <a:endParaRPr lang="en-US" altLang="en-US"/>
          </a:p>
        </p:txBody>
      </p:sp>
    </p:spTree>
    <p:extLst>
      <p:ext uri="{BB962C8B-B14F-4D97-AF65-F5344CB8AC3E}">
        <p14:creationId xmlns:p14="http://schemas.microsoft.com/office/powerpoint/2010/main" val="4073086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290E6E3-46FF-4963-A4C3-9ACBD4AA8A4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D267B1B-C4B0-476F-B25F-D3519D43987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A16E40B-0773-490F-8538-3508CD0D83A4}"/>
              </a:ext>
            </a:extLst>
          </p:cNvPr>
          <p:cNvSpPr>
            <a:spLocks noGrp="1" noChangeArrowheads="1"/>
          </p:cNvSpPr>
          <p:nvPr>
            <p:ph type="sldNum" sz="quarter" idx="12"/>
          </p:nvPr>
        </p:nvSpPr>
        <p:spPr>
          <a:ln/>
        </p:spPr>
        <p:txBody>
          <a:bodyPr/>
          <a:lstStyle>
            <a:lvl1pPr>
              <a:defRPr/>
            </a:lvl1pPr>
          </a:lstStyle>
          <a:p>
            <a:pPr>
              <a:defRPr/>
            </a:pPr>
            <a:fld id="{93790819-8DE7-4402-9C75-21FC8730A1B4}" type="slidenum">
              <a:rPr lang="en-US" altLang="en-US"/>
              <a:pPr>
                <a:defRPr/>
              </a:pPr>
              <a:t>‹#›</a:t>
            </a:fld>
            <a:endParaRPr lang="en-US" altLang="en-US"/>
          </a:p>
        </p:txBody>
      </p:sp>
    </p:spTree>
    <p:extLst>
      <p:ext uri="{BB962C8B-B14F-4D97-AF65-F5344CB8AC3E}">
        <p14:creationId xmlns:p14="http://schemas.microsoft.com/office/powerpoint/2010/main" val="3723655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33052A13-EE17-42CE-81B8-6BC1205C5D0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B8EDD91-07AC-4392-8DDF-4EEDC1BE95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01369C-906F-4DBD-BE36-A094CD3AB649}"/>
              </a:ext>
            </a:extLst>
          </p:cNvPr>
          <p:cNvSpPr>
            <a:spLocks noGrp="1" noChangeArrowheads="1"/>
          </p:cNvSpPr>
          <p:nvPr>
            <p:ph type="sldNum" sz="quarter" idx="12"/>
          </p:nvPr>
        </p:nvSpPr>
        <p:spPr>
          <a:ln/>
        </p:spPr>
        <p:txBody>
          <a:bodyPr/>
          <a:lstStyle>
            <a:lvl1pPr>
              <a:defRPr/>
            </a:lvl1pPr>
          </a:lstStyle>
          <a:p>
            <a:pPr>
              <a:defRPr/>
            </a:pPr>
            <a:fld id="{1B2DDC97-68C7-49D7-A0BE-886911CB1EBD}" type="slidenum">
              <a:rPr lang="en-US" altLang="en-US"/>
              <a:pPr>
                <a:defRPr/>
              </a:pPr>
              <a:t>‹#›</a:t>
            </a:fld>
            <a:endParaRPr lang="en-US" altLang="en-US"/>
          </a:p>
        </p:txBody>
      </p:sp>
    </p:spTree>
    <p:extLst>
      <p:ext uri="{BB962C8B-B14F-4D97-AF65-F5344CB8AC3E}">
        <p14:creationId xmlns:p14="http://schemas.microsoft.com/office/powerpoint/2010/main" val="1065074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25D5F391-2E96-49A3-92C2-F6881DB3837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0672862-B03C-447B-A2CD-130395F5472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7662092-6BEA-41E1-82E2-AACA93F95D00}"/>
              </a:ext>
            </a:extLst>
          </p:cNvPr>
          <p:cNvSpPr>
            <a:spLocks noGrp="1" noChangeArrowheads="1"/>
          </p:cNvSpPr>
          <p:nvPr>
            <p:ph type="sldNum" sz="quarter" idx="12"/>
          </p:nvPr>
        </p:nvSpPr>
        <p:spPr>
          <a:ln/>
        </p:spPr>
        <p:txBody>
          <a:bodyPr/>
          <a:lstStyle>
            <a:lvl1pPr>
              <a:defRPr/>
            </a:lvl1pPr>
          </a:lstStyle>
          <a:p>
            <a:pPr>
              <a:defRPr/>
            </a:pPr>
            <a:fld id="{6256CA3F-9FC0-4EE3-94F1-13910B23175D}" type="slidenum">
              <a:rPr lang="en-US" altLang="en-US"/>
              <a:pPr>
                <a:defRPr/>
              </a:pPr>
              <a:t>‹#›</a:t>
            </a:fld>
            <a:endParaRPr lang="en-US" altLang="en-US"/>
          </a:p>
        </p:txBody>
      </p:sp>
    </p:spTree>
    <p:extLst>
      <p:ext uri="{BB962C8B-B14F-4D97-AF65-F5344CB8AC3E}">
        <p14:creationId xmlns:p14="http://schemas.microsoft.com/office/powerpoint/2010/main" val="145854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0DC741B1-647F-4484-A531-43042BD9C1A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61BF8379-524A-48A3-B3BB-89459819D24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D71865E-749B-413E-A5BB-2564C690496F}"/>
              </a:ext>
            </a:extLst>
          </p:cNvPr>
          <p:cNvSpPr>
            <a:spLocks noGrp="1" noChangeArrowheads="1"/>
          </p:cNvSpPr>
          <p:nvPr>
            <p:ph type="sldNum" sz="quarter" idx="12"/>
          </p:nvPr>
        </p:nvSpPr>
        <p:spPr>
          <a:ln/>
        </p:spPr>
        <p:txBody>
          <a:bodyPr/>
          <a:lstStyle>
            <a:lvl1pPr>
              <a:defRPr/>
            </a:lvl1pPr>
          </a:lstStyle>
          <a:p>
            <a:pPr>
              <a:defRPr/>
            </a:pPr>
            <a:fld id="{5C01473D-034A-4F93-AA38-4BBE403696A3}" type="slidenum">
              <a:rPr lang="en-US" altLang="en-US"/>
              <a:pPr>
                <a:defRPr/>
              </a:pPr>
              <a:t>‹#›</a:t>
            </a:fld>
            <a:endParaRPr lang="en-US" altLang="en-US"/>
          </a:p>
        </p:txBody>
      </p:sp>
    </p:spTree>
    <p:extLst>
      <p:ext uri="{BB962C8B-B14F-4D97-AF65-F5344CB8AC3E}">
        <p14:creationId xmlns:p14="http://schemas.microsoft.com/office/powerpoint/2010/main" val="3255900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CA6F9AAB-0243-44CE-AAE5-C5FB5F99F78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3A3BDF51-B053-4392-84A1-5EF5E9CF90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3356C78-2EDB-4699-ACA8-56211764DD55}"/>
              </a:ext>
            </a:extLst>
          </p:cNvPr>
          <p:cNvSpPr>
            <a:spLocks noGrp="1" noChangeArrowheads="1"/>
          </p:cNvSpPr>
          <p:nvPr>
            <p:ph type="sldNum" sz="quarter" idx="12"/>
          </p:nvPr>
        </p:nvSpPr>
        <p:spPr>
          <a:ln/>
        </p:spPr>
        <p:txBody>
          <a:bodyPr/>
          <a:lstStyle>
            <a:lvl1pPr>
              <a:defRPr/>
            </a:lvl1pPr>
          </a:lstStyle>
          <a:p>
            <a:pPr>
              <a:defRPr/>
            </a:pPr>
            <a:fld id="{0703FE5E-4811-4D5E-828A-F542CF226D8E}" type="slidenum">
              <a:rPr lang="en-US" altLang="en-US"/>
              <a:pPr>
                <a:defRPr/>
              </a:pPr>
              <a:t>‹#›</a:t>
            </a:fld>
            <a:endParaRPr lang="en-US" altLang="en-US"/>
          </a:p>
        </p:txBody>
      </p:sp>
    </p:spTree>
    <p:extLst>
      <p:ext uri="{BB962C8B-B14F-4D97-AF65-F5344CB8AC3E}">
        <p14:creationId xmlns:p14="http://schemas.microsoft.com/office/powerpoint/2010/main" val="2225230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6205E83-4009-4C4A-9F07-68FBD0C5027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18EFF5F-2F03-4F3D-B17E-99EC554947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0C7C339-C7FA-4E8A-B2D5-D71E24DB406C}"/>
              </a:ext>
            </a:extLst>
          </p:cNvPr>
          <p:cNvSpPr>
            <a:spLocks noGrp="1" noChangeArrowheads="1"/>
          </p:cNvSpPr>
          <p:nvPr>
            <p:ph type="sldNum" sz="quarter" idx="12"/>
          </p:nvPr>
        </p:nvSpPr>
        <p:spPr>
          <a:ln/>
        </p:spPr>
        <p:txBody>
          <a:bodyPr/>
          <a:lstStyle>
            <a:lvl1pPr>
              <a:defRPr/>
            </a:lvl1pPr>
          </a:lstStyle>
          <a:p>
            <a:pPr>
              <a:defRPr/>
            </a:pPr>
            <a:fld id="{8B1F47D3-EBBE-4C0B-BC24-5D186ACF302E}" type="slidenum">
              <a:rPr lang="en-US" altLang="en-US"/>
              <a:pPr>
                <a:defRPr/>
              </a:pPr>
              <a:t>‹#›</a:t>
            </a:fld>
            <a:endParaRPr lang="en-US" altLang="en-US"/>
          </a:p>
        </p:txBody>
      </p:sp>
    </p:spTree>
    <p:extLst>
      <p:ext uri="{BB962C8B-B14F-4D97-AF65-F5344CB8AC3E}">
        <p14:creationId xmlns:p14="http://schemas.microsoft.com/office/powerpoint/2010/main" val="1683356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D6DB897-1B61-4F91-A0F9-535453B428A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7F8F315-215B-4E0D-8E73-C9BD1A7D0A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EADB17C-4810-435E-A7D9-4F1A22E558CE}"/>
              </a:ext>
            </a:extLst>
          </p:cNvPr>
          <p:cNvSpPr>
            <a:spLocks noGrp="1" noChangeArrowheads="1"/>
          </p:cNvSpPr>
          <p:nvPr>
            <p:ph type="sldNum" sz="quarter" idx="12"/>
          </p:nvPr>
        </p:nvSpPr>
        <p:spPr>
          <a:ln/>
        </p:spPr>
        <p:txBody>
          <a:bodyPr/>
          <a:lstStyle>
            <a:lvl1pPr>
              <a:defRPr/>
            </a:lvl1pPr>
          </a:lstStyle>
          <a:p>
            <a:pPr>
              <a:defRPr/>
            </a:pPr>
            <a:fld id="{A9F84985-3265-4E4E-81F2-138FE50C76A8}" type="slidenum">
              <a:rPr lang="en-US" altLang="en-US"/>
              <a:pPr>
                <a:defRPr/>
              </a:pPr>
              <a:t>‹#›</a:t>
            </a:fld>
            <a:endParaRPr lang="en-US" altLang="en-US"/>
          </a:p>
        </p:txBody>
      </p:sp>
    </p:spTree>
    <p:extLst>
      <p:ext uri="{BB962C8B-B14F-4D97-AF65-F5344CB8AC3E}">
        <p14:creationId xmlns:p14="http://schemas.microsoft.com/office/powerpoint/2010/main" val="409516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B9C8788-8DB7-4D2B-9FD1-15442A5AF26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F00372E-EAA7-4F91-A4DD-6E74BAA6833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F367083-6E59-425F-880A-4D8F8F2DD4B6}"/>
              </a:ext>
            </a:extLst>
          </p:cNvPr>
          <p:cNvSpPr>
            <a:spLocks noGrp="1" noChangeArrowheads="1"/>
          </p:cNvSpPr>
          <p:nvPr>
            <p:ph type="sldNum" sz="quarter" idx="12"/>
          </p:nvPr>
        </p:nvSpPr>
        <p:spPr>
          <a:ln/>
        </p:spPr>
        <p:txBody>
          <a:bodyPr/>
          <a:lstStyle>
            <a:lvl1pPr>
              <a:defRPr/>
            </a:lvl1pPr>
          </a:lstStyle>
          <a:p>
            <a:pPr>
              <a:defRPr/>
            </a:pPr>
            <a:fld id="{C9C41681-A011-4C05-AF56-EC355724E75C}" type="slidenum">
              <a:rPr lang="en-US" altLang="en-US"/>
              <a:pPr>
                <a:defRPr/>
              </a:pPr>
              <a:t>‹#›</a:t>
            </a:fld>
            <a:endParaRPr lang="en-US" altLang="en-US"/>
          </a:p>
        </p:txBody>
      </p:sp>
    </p:spTree>
    <p:extLst>
      <p:ext uri="{BB962C8B-B14F-4D97-AF65-F5344CB8AC3E}">
        <p14:creationId xmlns:p14="http://schemas.microsoft.com/office/powerpoint/2010/main" val="399208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21B25F6-3E5F-4D86-B832-C1C9D3AECD7E}"/>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BB06255-1B60-498E-A9BD-24B9A1BA0AE2}"/>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31BAB51-8FFC-48FC-BB82-6E6330A58B2C}"/>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692EF43-BC72-4FB9-BD91-5729733FAE79}"/>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E028073F-5236-4318-BD34-07C73ED6919F}"/>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25F006D-8184-426B-BD06-F47F02178795}"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9DBC8AAB-32B3-4976-BF37-A438F210D93C}"/>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A37861A-EE93-4576-8098-7BEA1F2B82EA}"/>
              </a:ext>
            </a:extLst>
          </p:cNvPr>
          <p:cNvSpPr>
            <a:spLocks noGrp="1" noChangeArrowheads="1"/>
          </p:cNvSpPr>
          <p:nvPr>
            <p:ph type="title"/>
          </p:nvPr>
        </p:nvSpPr>
        <p:spPr/>
        <p:txBody>
          <a:bodyPr/>
          <a:lstStyle/>
          <a:p>
            <a:pPr eaLnBrk="1" hangingPunct="1"/>
            <a:r>
              <a:rPr lang="en-GB" altLang="en-US" sz="3600"/>
              <a:t>Module 8 – AES’s 4 services </a:t>
            </a:r>
            <a:br>
              <a:rPr lang="en-GB" altLang="en-US" sz="3600"/>
            </a:br>
            <a:r>
              <a:rPr lang="en-GB" altLang="en-US" sz="3600"/>
              <a:t>and a ZOOM meeting</a:t>
            </a:r>
          </a:p>
        </p:txBody>
      </p:sp>
      <p:sp>
        <p:nvSpPr>
          <p:cNvPr id="96259" name="Rectangle 3">
            <a:extLst>
              <a:ext uri="{FF2B5EF4-FFF2-40B4-BE49-F238E27FC236}">
                <a16:creationId xmlns:a16="http://schemas.microsoft.com/office/drawing/2014/main" id="{0D4780E3-A2A6-4C4D-A6B2-F4ADD8826D45}"/>
              </a:ext>
            </a:extLst>
          </p:cNvPr>
          <p:cNvSpPr>
            <a:spLocks noGrp="1" noChangeArrowheads="1"/>
          </p:cNvSpPr>
          <p:nvPr>
            <p:ph type="body" idx="1"/>
          </p:nvPr>
        </p:nvSpPr>
        <p:spPr>
          <a:xfrm>
            <a:off x="457200" y="1600200"/>
            <a:ext cx="8229600" cy="4637088"/>
          </a:xfrm>
        </p:spPr>
        <p:txBody>
          <a:bodyPr/>
          <a:lstStyle/>
          <a:p>
            <a:pPr marL="0" indent="0" eaLnBrk="1" hangingPunct="1">
              <a:buFontTx/>
              <a:buNone/>
              <a:defRPr/>
            </a:pPr>
            <a:r>
              <a:rPr lang="en-GB" altLang="en-US" dirty="0"/>
              <a:t>As a reminder why do we do this:</a:t>
            </a:r>
          </a:p>
          <a:p>
            <a:pPr eaLnBrk="1" hangingPunct="1">
              <a:defRPr/>
            </a:pPr>
            <a:r>
              <a:rPr lang="en-GB" altLang="en-US" dirty="0"/>
              <a:t>Decide if you want to work with this customer / vacancy.</a:t>
            </a:r>
          </a:p>
          <a:p>
            <a:pPr eaLnBrk="1" hangingPunct="1">
              <a:defRPr/>
            </a:pPr>
            <a:r>
              <a:rPr lang="en-GB" altLang="en-US" dirty="0"/>
              <a:t>To form a relationship with the client – you can’t form a relationship by email or text!</a:t>
            </a:r>
          </a:p>
          <a:p>
            <a:pPr eaLnBrk="1" hangingPunct="1">
              <a:defRPr/>
            </a:pPr>
            <a:r>
              <a:rPr lang="en-GB" altLang="en-US" dirty="0"/>
              <a:t>To take the customer from your prospect list and get them on your pipeline list i.e. terms agreed and you will get work from them in the future.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EF93E9B-1980-4811-BAA0-97E6BDF94D2B}"/>
              </a:ext>
            </a:extLst>
          </p:cNvPr>
          <p:cNvSpPr>
            <a:spLocks noGrp="1" noChangeArrowheads="1"/>
          </p:cNvSpPr>
          <p:nvPr>
            <p:ph type="title"/>
          </p:nvPr>
        </p:nvSpPr>
        <p:spPr/>
        <p:txBody>
          <a:bodyPr/>
          <a:lstStyle/>
          <a:p>
            <a:r>
              <a:rPr lang="en-GB" altLang="en-US"/>
              <a:t>Two different types of </a:t>
            </a:r>
            <a:br>
              <a:rPr lang="en-GB" altLang="en-US"/>
            </a:br>
            <a:r>
              <a:rPr lang="en-GB" altLang="en-US"/>
              <a:t>role: Specific roles.</a:t>
            </a:r>
          </a:p>
        </p:txBody>
      </p:sp>
      <p:sp>
        <p:nvSpPr>
          <p:cNvPr id="8195" name="Content Placeholder 2">
            <a:extLst>
              <a:ext uri="{FF2B5EF4-FFF2-40B4-BE49-F238E27FC236}">
                <a16:creationId xmlns:a16="http://schemas.microsoft.com/office/drawing/2014/main" id="{DDE7BEB2-DA3F-4688-B176-621F037AAFEB}"/>
              </a:ext>
            </a:extLst>
          </p:cNvPr>
          <p:cNvSpPr>
            <a:spLocks noGrp="1" noChangeArrowheads="1"/>
          </p:cNvSpPr>
          <p:nvPr>
            <p:ph idx="1"/>
          </p:nvPr>
        </p:nvSpPr>
        <p:spPr>
          <a:xfrm>
            <a:off x="457200" y="1600200"/>
            <a:ext cx="8229600" cy="4637088"/>
          </a:xfrm>
        </p:spPr>
        <p:txBody>
          <a:bodyPr/>
          <a:lstStyle/>
          <a:p>
            <a:pPr marL="0" indent="0" algn="just">
              <a:buFontTx/>
              <a:buNone/>
              <a:defRPr/>
            </a:pPr>
            <a:r>
              <a:rPr lang="en-GB" altLang="en-US" sz="1600" b="1" dirty="0"/>
              <a:t>After this presentation, I will send you the AES Standard Service Agreement which not only outlines the services we provide, what these services cost but also, precisely what we are going to do for any assignment you give us.</a:t>
            </a:r>
          </a:p>
          <a:p>
            <a:pPr marL="0" indent="0" algn="just">
              <a:buFontTx/>
              <a:buNone/>
              <a:defRPr/>
            </a:pPr>
            <a:endParaRPr lang="en-GB" altLang="en-US" sz="1600" b="1" dirty="0"/>
          </a:p>
          <a:p>
            <a:pPr marL="0" indent="0" algn="just">
              <a:buFontTx/>
              <a:buNone/>
              <a:defRPr/>
            </a:pPr>
            <a:r>
              <a:rPr lang="en-GB" altLang="en-US" sz="1800" b="1" dirty="0"/>
              <a:t>Specific role </a:t>
            </a:r>
            <a:r>
              <a:rPr lang="en-GB" altLang="en-US" sz="2400" b="1" dirty="0"/>
              <a:t>– </a:t>
            </a:r>
            <a:r>
              <a:rPr lang="en-GB" altLang="en-US" sz="1600" dirty="0"/>
              <a:t>This means a candidate can be selected for interview based on their CV. For example - Nuclear Engineer. If these words appear on the CV, the person is in the right geographical area (or can move to the area), the salary is enticing and they are motivated to move jobs – they probably deserve an interview.</a:t>
            </a:r>
          </a:p>
          <a:p>
            <a:pPr marL="0" indent="0">
              <a:buFontTx/>
              <a:buNone/>
              <a:defRPr/>
            </a:pPr>
            <a:r>
              <a:rPr lang="en-GB" altLang="en-US" sz="1600" dirty="0"/>
              <a:t>These roles can normally be dealt with using conventional recruitment techniques and our fee structure for this type of work is based on the successful candidates first years’ salary. For salary bands: </a:t>
            </a:r>
          </a:p>
          <a:p>
            <a:pPr>
              <a:defRPr/>
            </a:pPr>
            <a:r>
              <a:rPr lang="en-GB" altLang="en-US" sz="1600" dirty="0"/>
              <a:t>under £20,000 it is based on 15%</a:t>
            </a:r>
          </a:p>
          <a:p>
            <a:pPr>
              <a:defRPr/>
            </a:pPr>
            <a:r>
              <a:rPr lang="en-GB" altLang="en-US" sz="1600" dirty="0"/>
              <a:t>between £20,001 and £30,000 it is based on 20%</a:t>
            </a:r>
          </a:p>
          <a:p>
            <a:pPr>
              <a:defRPr/>
            </a:pPr>
            <a:r>
              <a:rPr lang="en-GB" altLang="en-US" sz="1600" dirty="0"/>
              <a:t>over £30,001 it is based on 25%.</a:t>
            </a:r>
          </a:p>
          <a:p>
            <a:pPr marL="0" indent="0">
              <a:buFontTx/>
              <a:buNone/>
              <a:defRPr/>
            </a:pPr>
            <a:r>
              <a:rPr lang="en-GB" altLang="en-US" sz="1600" dirty="0"/>
              <a:t>Important; for repeat business (and forming a relationship with you is our aim) the fee, can drop down a band or a flat fee can be agreed, regardless of salary.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0966DC7C-7462-4D53-B257-AB290D36C334}"/>
              </a:ext>
            </a:extLst>
          </p:cNvPr>
          <p:cNvSpPr>
            <a:spLocks noGrp="1" noChangeArrowheads="1"/>
          </p:cNvSpPr>
          <p:nvPr>
            <p:ph type="title"/>
          </p:nvPr>
        </p:nvSpPr>
        <p:spPr/>
        <p:txBody>
          <a:bodyPr/>
          <a:lstStyle/>
          <a:p>
            <a:pPr eaLnBrk="1" hangingPunct="1"/>
            <a:r>
              <a:rPr lang="en-GB" altLang="en-US" sz="3600"/>
              <a:t>Two different types of </a:t>
            </a:r>
            <a:br>
              <a:rPr lang="en-GB" altLang="en-US" sz="3600"/>
            </a:br>
            <a:r>
              <a:rPr lang="en-GB" altLang="en-US" sz="3600"/>
              <a:t>role: non-specific roles.</a:t>
            </a:r>
          </a:p>
        </p:txBody>
      </p:sp>
      <p:sp>
        <p:nvSpPr>
          <p:cNvPr id="14339" name="Content Placeholder 2">
            <a:extLst>
              <a:ext uri="{FF2B5EF4-FFF2-40B4-BE49-F238E27FC236}">
                <a16:creationId xmlns:a16="http://schemas.microsoft.com/office/drawing/2014/main" id="{FD210B76-4E34-4F7C-96D2-B1A4DF511B84}"/>
              </a:ext>
            </a:extLst>
          </p:cNvPr>
          <p:cNvSpPr>
            <a:spLocks noGrp="1" noChangeArrowheads="1"/>
          </p:cNvSpPr>
          <p:nvPr>
            <p:ph idx="1"/>
          </p:nvPr>
        </p:nvSpPr>
        <p:spPr>
          <a:xfrm>
            <a:off x="457200" y="1600200"/>
            <a:ext cx="8229600" cy="4637088"/>
          </a:xfrm>
        </p:spPr>
        <p:txBody>
          <a:bodyPr/>
          <a:lstStyle/>
          <a:p>
            <a:pPr marL="0" indent="0">
              <a:buFontTx/>
              <a:buNone/>
            </a:pPr>
            <a:r>
              <a:rPr lang="en-GB" altLang="en-US" sz="1800" b="1"/>
              <a:t>Non-Specific role – </a:t>
            </a:r>
            <a:r>
              <a:rPr lang="en-GB" altLang="en-US" sz="1800"/>
              <a:t>This means y</a:t>
            </a:r>
            <a:r>
              <a:rPr lang="en-GB" altLang="en-US" sz="1600"/>
              <a:t>ou will have difficulty assessing them based purely on their CV. For example – “the successful candidate will lead and inspire a team”. This can’t be assessed from a CV and a client may spend a lot of time interviewing inappropriate candidates!</a:t>
            </a:r>
          </a:p>
          <a:p>
            <a:pPr marL="0" indent="0">
              <a:buFontTx/>
              <a:buNone/>
            </a:pPr>
            <a:r>
              <a:rPr lang="en-GB" altLang="en-US" sz="1600"/>
              <a:t>These roles may need a more proactive recruitment service, including searching for the candidates (some people call it “head-hunting”) and pre-interviewing, to ensure the client is only seeing relevant personalities.</a:t>
            </a:r>
          </a:p>
          <a:p>
            <a:pPr marL="0" indent="0">
              <a:buFontTx/>
              <a:buNone/>
            </a:pPr>
            <a:r>
              <a:rPr lang="en-GB" altLang="en-US" sz="1600"/>
              <a:t>For these roles, the Client may choose to use AES on a retained, exclusive basis and the way we charge for this service is as follows;</a:t>
            </a:r>
          </a:p>
          <a:p>
            <a:pPr marL="0" indent="0">
              <a:buFontTx/>
              <a:buAutoNum type="arabicPeriod"/>
            </a:pPr>
            <a:r>
              <a:rPr lang="en-GB" altLang="en-US" sz="1600"/>
              <a:t>A retention fee to cover the marketing, head-hunting, assessment and interviewing.</a:t>
            </a:r>
          </a:p>
          <a:p>
            <a:pPr marL="0" indent="0">
              <a:buFontTx/>
              <a:buAutoNum type="arabicPeriod"/>
            </a:pPr>
            <a:r>
              <a:rPr lang="en-GB" altLang="en-US" sz="1600"/>
              <a:t>A flat fee when the candidate has accepted the role.</a:t>
            </a:r>
          </a:p>
          <a:p>
            <a:pPr marL="0" indent="0">
              <a:buFontTx/>
              <a:buNone/>
            </a:pPr>
            <a:r>
              <a:rPr lang="en-GB" altLang="en-US" sz="1600"/>
              <a:t>For example, for a person with a projected salary of £35,000 to £40,000, we could charge £2,000 to cover 1 above and a flat fee of just £4,000 when the candidate accepts.</a:t>
            </a:r>
          </a:p>
          <a:p>
            <a:pPr marL="0" indent="0">
              <a:buFontTx/>
              <a:buNone/>
            </a:pPr>
            <a:endParaRPr lang="en-GB" altLang="en-US" sz="1600"/>
          </a:p>
          <a:p>
            <a:pPr marL="0" indent="0">
              <a:buFontTx/>
              <a:buNone/>
            </a:pPr>
            <a:r>
              <a:rPr lang="en-GB" altLang="en-US" sz="1600"/>
              <a:t>Important, as already mentioned, this service suits non-specific roles. It is however, also useful for confidential / discreet assignments or, for busy recruitment managers who have much more important things to do on a daily basis than interviewing lots of people.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620E4674-0092-4ED1-A19B-E6B9AB716E59}"/>
              </a:ext>
            </a:extLst>
          </p:cNvPr>
          <p:cNvSpPr>
            <a:spLocks noGrp="1" noChangeArrowheads="1"/>
          </p:cNvSpPr>
          <p:nvPr>
            <p:ph type="title"/>
          </p:nvPr>
        </p:nvSpPr>
        <p:spPr/>
        <p:txBody>
          <a:bodyPr/>
          <a:lstStyle/>
          <a:p>
            <a:pPr eaLnBrk="1" hangingPunct="1"/>
            <a:r>
              <a:rPr lang="en-GB" altLang="en-US" sz="3600"/>
              <a:t>The role</a:t>
            </a:r>
          </a:p>
        </p:txBody>
      </p:sp>
      <p:sp>
        <p:nvSpPr>
          <p:cNvPr id="15363" name="Content Placeholder 2">
            <a:extLst>
              <a:ext uri="{FF2B5EF4-FFF2-40B4-BE49-F238E27FC236}">
                <a16:creationId xmlns:a16="http://schemas.microsoft.com/office/drawing/2014/main" id="{30F3FF2C-3C04-4477-B8AF-D1B8C7DFAD40}"/>
              </a:ext>
            </a:extLst>
          </p:cNvPr>
          <p:cNvSpPr>
            <a:spLocks noGrp="1" noChangeArrowheads="1"/>
          </p:cNvSpPr>
          <p:nvPr>
            <p:ph idx="1"/>
          </p:nvPr>
        </p:nvSpPr>
        <p:spPr>
          <a:xfrm>
            <a:off x="457200" y="1600200"/>
            <a:ext cx="8229600" cy="4637088"/>
          </a:xfrm>
        </p:spPr>
        <p:txBody>
          <a:bodyPr/>
          <a:lstStyle/>
          <a:p>
            <a:pPr marL="0" indent="0">
              <a:buFontTx/>
              <a:buNone/>
            </a:pPr>
            <a:endParaRPr lang="en-GB" altLang="en-US" sz="1600"/>
          </a:p>
          <a:p>
            <a:pPr marL="0" indent="0">
              <a:buFontTx/>
              <a:buNone/>
            </a:pPr>
            <a:r>
              <a:rPr lang="en-GB" altLang="en-US" sz="1600"/>
              <a:t>What have you done about this assignment up to now?</a:t>
            </a:r>
          </a:p>
          <a:p>
            <a:pPr marL="0" indent="0">
              <a:buFontTx/>
              <a:buNone/>
            </a:pPr>
            <a:endParaRPr lang="en-GB" altLang="en-US" sz="1600"/>
          </a:p>
          <a:p>
            <a:pPr marL="0" indent="0">
              <a:buFontTx/>
              <a:buNone/>
            </a:pPr>
            <a:r>
              <a:rPr lang="en-GB" altLang="en-US" sz="1600"/>
              <a:t>Is this assignment confidential  and when does this person need to be in place?</a:t>
            </a:r>
          </a:p>
          <a:p>
            <a:pPr marL="0" indent="0">
              <a:buFontTx/>
              <a:buNone/>
            </a:pPr>
            <a:endParaRPr lang="en-GB" altLang="en-US" sz="1600"/>
          </a:p>
          <a:p>
            <a:pPr marL="0" indent="0">
              <a:buFontTx/>
              <a:buNone/>
            </a:pPr>
            <a:r>
              <a:rPr lang="en-GB" altLang="en-US" sz="1600"/>
              <a:t>Who is actually the recruitment manager for this role, (if it is not you) and can I speak to them?</a:t>
            </a:r>
          </a:p>
          <a:p>
            <a:pPr marL="0" indent="0">
              <a:buFontTx/>
              <a:buNone/>
            </a:pPr>
            <a:endParaRPr lang="en-GB" altLang="en-US" sz="1600"/>
          </a:p>
          <a:p>
            <a:pPr marL="0" indent="0">
              <a:buFontTx/>
              <a:buNone/>
            </a:pPr>
            <a:r>
              <a:rPr lang="en-GB" altLang="en-US" sz="1600"/>
              <a:t>What will be the impact on the business if this role is not filled?</a:t>
            </a:r>
          </a:p>
          <a:p>
            <a:pPr marL="0" indent="0">
              <a:buFontTx/>
              <a:buNone/>
            </a:pPr>
            <a:endParaRPr lang="en-GB" altLang="en-US" sz="1600"/>
          </a:p>
          <a:p>
            <a:pPr marL="0" indent="0">
              <a:buFontTx/>
              <a:buNone/>
            </a:pPr>
            <a:r>
              <a:rPr lang="en-GB" altLang="en-US" sz="1600"/>
              <a:t>Do you think the role is specific or non-specific? If non-specific or confidential, would you like me to send you a proposal to do the role on a retained basis?</a:t>
            </a:r>
          </a:p>
          <a:p>
            <a:pPr marL="0" indent="0">
              <a:buFontTx/>
              <a:buNone/>
            </a:pPr>
            <a:endParaRPr lang="en-GB" altLang="en-US" sz="1600"/>
          </a:p>
          <a:p>
            <a:pPr marL="0" indent="0">
              <a:buFontTx/>
              <a:buNone/>
            </a:pPr>
            <a:r>
              <a:rPr lang="en-GB" altLang="en-US" sz="1600"/>
              <a:t>For specific roles or if you want to use AES in a conventional recruitment way, are you happy with our fee structure?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E009C71-34D8-4FAF-A63C-4314B6B721FD}"/>
              </a:ext>
            </a:extLst>
          </p:cNvPr>
          <p:cNvSpPr>
            <a:spLocks noGrp="1" noChangeArrowheads="1"/>
          </p:cNvSpPr>
          <p:nvPr>
            <p:ph type="title"/>
          </p:nvPr>
        </p:nvSpPr>
        <p:spPr/>
        <p:txBody>
          <a:bodyPr/>
          <a:lstStyle/>
          <a:p>
            <a:pPr eaLnBrk="1" hangingPunct="1"/>
            <a:endParaRPr lang="en-GB" altLang="en-US" sz="3600"/>
          </a:p>
        </p:txBody>
      </p:sp>
      <p:sp>
        <p:nvSpPr>
          <p:cNvPr id="16387" name="Content Placeholder 2">
            <a:extLst>
              <a:ext uri="{FF2B5EF4-FFF2-40B4-BE49-F238E27FC236}">
                <a16:creationId xmlns:a16="http://schemas.microsoft.com/office/drawing/2014/main" id="{5F4325A0-EDBC-4A94-9F13-5340B08169F3}"/>
              </a:ext>
            </a:extLst>
          </p:cNvPr>
          <p:cNvSpPr>
            <a:spLocks noGrp="1" noChangeArrowheads="1"/>
          </p:cNvSpPr>
          <p:nvPr>
            <p:ph idx="1"/>
          </p:nvPr>
        </p:nvSpPr>
        <p:spPr>
          <a:xfrm>
            <a:off x="457200" y="1600200"/>
            <a:ext cx="8229600" cy="4637088"/>
          </a:xfrm>
        </p:spPr>
        <p:txBody>
          <a:bodyPr/>
          <a:lstStyle/>
          <a:p>
            <a:pPr marL="0" indent="0">
              <a:buFontTx/>
              <a:buNone/>
            </a:pPr>
            <a:endParaRPr lang="en-GB" altLang="en-US"/>
          </a:p>
          <a:p>
            <a:pPr marL="0" indent="0">
              <a:buFontTx/>
              <a:buNone/>
            </a:pPr>
            <a:r>
              <a:rPr lang="en-GB" altLang="en-US"/>
              <a:t>Thank you for your time today and for allowing me to do this presentation.</a:t>
            </a:r>
          </a:p>
          <a:p>
            <a:pPr marL="0" indent="0">
              <a:buFontTx/>
              <a:buNone/>
            </a:pPr>
            <a:endParaRPr lang="en-GB" altLang="en-US"/>
          </a:p>
          <a:p>
            <a:pPr marL="0" indent="0">
              <a:buFontTx/>
              <a:buNone/>
            </a:pPr>
            <a:r>
              <a:rPr lang="en-GB" altLang="en-US"/>
              <a:t>I look forward to helping you meet your objectives.</a:t>
            </a:r>
          </a:p>
          <a:p>
            <a:pPr marL="0" indent="0">
              <a:buFontTx/>
              <a:buNone/>
            </a:pPr>
            <a:endParaRPr lang="en-GB" altLang="en-US"/>
          </a:p>
          <a:p>
            <a:pPr marL="0" indent="0">
              <a:buFontTx/>
              <a:buNone/>
            </a:pPr>
            <a:r>
              <a:rPr lang="en-GB" altLang="en-US"/>
              <a:t>Do you have any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BA73A1F-3D77-4F88-A889-EBAAED284ECF}"/>
              </a:ext>
            </a:extLst>
          </p:cNvPr>
          <p:cNvSpPr>
            <a:spLocks noGrp="1" noChangeArrowheads="1"/>
          </p:cNvSpPr>
          <p:nvPr>
            <p:ph type="title"/>
          </p:nvPr>
        </p:nvSpPr>
        <p:spPr/>
        <p:txBody>
          <a:bodyPr/>
          <a:lstStyle/>
          <a:p>
            <a:pPr eaLnBrk="1" hangingPunct="1"/>
            <a:r>
              <a:rPr lang="en-GB" altLang="en-US"/>
              <a:t>Processing a BITE.</a:t>
            </a:r>
          </a:p>
        </p:txBody>
      </p:sp>
      <p:sp>
        <p:nvSpPr>
          <p:cNvPr id="96259" name="Rectangle 3">
            <a:extLst>
              <a:ext uri="{FF2B5EF4-FFF2-40B4-BE49-F238E27FC236}">
                <a16:creationId xmlns:a16="http://schemas.microsoft.com/office/drawing/2014/main" id="{05DA3AD4-24B7-49ED-B126-7E9F3FAC2595}"/>
              </a:ext>
            </a:extLst>
          </p:cNvPr>
          <p:cNvSpPr>
            <a:spLocks noGrp="1" noChangeArrowheads="1"/>
          </p:cNvSpPr>
          <p:nvPr>
            <p:ph type="body" idx="1"/>
          </p:nvPr>
        </p:nvSpPr>
        <p:spPr/>
        <p:txBody>
          <a:bodyPr/>
          <a:lstStyle/>
          <a:p>
            <a:pPr marL="0" indent="0" eaLnBrk="1" hangingPunct="1">
              <a:buFontTx/>
              <a:buNone/>
              <a:defRPr/>
            </a:pPr>
            <a:endParaRPr lang="en-GB" altLang="en-US" dirty="0"/>
          </a:p>
          <a:p>
            <a:pPr eaLnBrk="1" hangingPunct="1">
              <a:defRPr/>
            </a:pPr>
            <a:r>
              <a:rPr lang="en-GB" dirty="0"/>
              <a:t>Evaluation of a requirement / vacancy, </a:t>
            </a:r>
          </a:p>
          <a:p>
            <a:pPr eaLnBrk="1" hangingPunct="1">
              <a:defRPr/>
            </a:pPr>
            <a:r>
              <a:rPr lang="en-GB" dirty="0"/>
              <a:t>Producing an agreement statement,</a:t>
            </a:r>
          </a:p>
          <a:p>
            <a:pPr eaLnBrk="1" hangingPunct="1">
              <a:defRPr/>
            </a:pPr>
            <a:r>
              <a:rPr lang="en-GB" b="1" dirty="0"/>
              <a:t>Negotiating the rates and establishing how flexible the client is – the second phone call or a ZOOM meeting.</a:t>
            </a:r>
          </a:p>
          <a:p>
            <a:pPr eaLnBrk="1" hangingPunct="1">
              <a:defRPr/>
            </a:pPr>
            <a:r>
              <a:rPr lang="en-GB" dirty="0"/>
              <a:t>Confirming the agreement. </a:t>
            </a:r>
          </a:p>
          <a:p>
            <a:pPr marL="0" indent="0" eaLnBrk="1" hangingPunct="1">
              <a:buFontTx/>
              <a:buNone/>
              <a:defRPr/>
            </a:pPr>
            <a:endParaRPr lang="en-GB" alt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C4F2668-DD91-47FF-BCBC-0E1BBACC2BC6}"/>
              </a:ext>
            </a:extLst>
          </p:cNvPr>
          <p:cNvSpPr>
            <a:spLocks noGrp="1" noChangeArrowheads="1"/>
          </p:cNvSpPr>
          <p:nvPr>
            <p:ph type="title"/>
          </p:nvPr>
        </p:nvSpPr>
        <p:spPr/>
        <p:txBody>
          <a:bodyPr/>
          <a:lstStyle/>
          <a:p>
            <a:r>
              <a:rPr lang="en-GB" altLang="en-US" sz="3600"/>
              <a:t>The four services AES offers;</a:t>
            </a:r>
            <a:br>
              <a:rPr lang="en-GB" altLang="en-US" sz="3600"/>
            </a:br>
            <a:r>
              <a:rPr lang="en-GB" altLang="en-US" sz="3600"/>
              <a:t> page 5 of your manual</a:t>
            </a:r>
          </a:p>
        </p:txBody>
      </p:sp>
      <p:sp>
        <p:nvSpPr>
          <p:cNvPr id="3" name="Content Placeholder 2">
            <a:extLst>
              <a:ext uri="{FF2B5EF4-FFF2-40B4-BE49-F238E27FC236}">
                <a16:creationId xmlns:a16="http://schemas.microsoft.com/office/drawing/2014/main" id="{1F336BD0-27CB-4761-8808-333BAF0EA66D}"/>
              </a:ext>
            </a:extLst>
          </p:cNvPr>
          <p:cNvSpPr>
            <a:spLocks noGrp="1"/>
          </p:cNvSpPr>
          <p:nvPr>
            <p:ph idx="1"/>
          </p:nvPr>
        </p:nvSpPr>
        <p:spPr/>
        <p:txBody>
          <a:bodyPr/>
          <a:lstStyle/>
          <a:p>
            <a:pPr>
              <a:lnSpc>
                <a:spcPct val="115000"/>
              </a:lnSpc>
              <a:spcBef>
                <a:spcPts val="500"/>
              </a:spcBef>
              <a:spcAft>
                <a:spcPts val="600"/>
              </a:spcAft>
              <a:defRPr/>
            </a:pPr>
            <a:r>
              <a:rPr lang="en-GB" sz="2000" b="1" dirty="0">
                <a:ea typeface="Times New Roman" panose="02020603050405020304" pitchFamily="18" charset="0"/>
                <a:cs typeface="Times New Roman" panose="02020603050405020304" pitchFamily="18" charset="0"/>
              </a:rPr>
              <a:t>Standard Contingency Service</a:t>
            </a: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1000"/>
              </a:spcAft>
              <a:buFontTx/>
              <a:buNone/>
              <a:defRPr/>
            </a:pPr>
            <a:r>
              <a:rPr lang="en-GB" sz="2000" dirty="0">
                <a:ea typeface="Times New Roman" panose="02020603050405020304" pitchFamily="18" charset="0"/>
                <a:cs typeface="Times New Roman" panose="02020603050405020304" pitchFamily="18" charset="0"/>
              </a:rPr>
              <a:t>This is the service most clients recognise. A typical customer is anyone with a recruitment need.</a:t>
            </a:r>
          </a:p>
          <a:p>
            <a:pPr>
              <a:lnSpc>
                <a:spcPct val="115000"/>
              </a:lnSpc>
              <a:spcAft>
                <a:spcPts val="600"/>
              </a:spcAft>
              <a:defRPr/>
            </a:pPr>
            <a:r>
              <a:rPr lang="en-GB" sz="2000" b="1" dirty="0">
                <a:ea typeface="Times New Roman" panose="02020603050405020304" pitchFamily="18" charset="0"/>
                <a:cs typeface="Times New Roman" panose="02020603050405020304" pitchFamily="18" charset="0"/>
              </a:rPr>
              <a:t>Retained exclusive recruitment service</a:t>
            </a: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spcAft>
                <a:spcPts val="1000"/>
              </a:spcAft>
              <a:buFontTx/>
              <a:buNone/>
              <a:defRPr/>
            </a:pPr>
            <a:r>
              <a:rPr lang="en-GB" sz="2000" dirty="0">
                <a:ea typeface="Times New Roman" panose="02020603050405020304" pitchFamily="18" charset="0"/>
                <a:cs typeface="Times New Roman" panose="02020603050405020304" pitchFamily="18" charset="0"/>
              </a:rPr>
              <a:t>A typical customer might be a busy MD or Decision maker who needs to find a personality and not a specific person for the position.</a:t>
            </a:r>
            <a:r>
              <a:rPr lang="en-GB" sz="2000" b="1" dirty="0">
                <a:ea typeface="Times New Roman" panose="02020603050405020304" pitchFamily="18" charset="0"/>
                <a:cs typeface="Times New Roman" panose="02020603050405020304" pitchFamily="18" charset="0"/>
              </a:rPr>
              <a:t> </a:t>
            </a: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61716F19-6EEB-48E2-BC07-D971AB3488B8}"/>
              </a:ext>
            </a:extLst>
          </p:cNvPr>
          <p:cNvSpPr>
            <a:spLocks noGrp="1" noChangeArrowheads="1"/>
          </p:cNvSpPr>
          <p:nvPr>
            <p:ph type="title"/>
          </p:nvPr>
        </p:nvSpPr>
        <p:spPr/>
        <p:txBody>
          <a:bodyPr/>
          <a:lstStyle/>
          <a:p>
            <a:r>
              <a:rPr lang="en-GB" altLang="en-US" sz="3600"/>
              <a:t>The four services AES offers;</a:t>
            </a:r>
            <a:br>
              <a:rPr lang="en-GB" altLang="en-US" sz="3600"/>
            </a:br>
            <a:r>
              <a:rPr lang="en-GB" altLang="en-US" sz="3600"/>
              <a:t> page 5 of your manual cont.</a:t>
            </a:r>
          </a:p>
        </p:txBody>
      </p:sp>
      <p:sp>
        <p:nvSpPr>
          <p:cNvPr id="3" name="Content Placeholder 2">
            <a:extLst>
              <a:ext uri="{FF2B5EF4-FFF2-40B4-BE49-F238E27FC236}">
                <a16:creationId xmlns:a16="http://schemas.microsoft.com/office/drawing/2014/main" id="{0BC08337-0607-40DA-9D61-5A5E19135F9F}"/>
              </a:ext>
            </a:extLst>
          </p:cNvPr>
          <p:cNvSpPr>
            <a:spLocks noGrp="1"/>
          </p:cNvSpPr>
          <p:nvPr>
            <p:ph idx="1"/>
          </p:nvPr>
        </p:nvSpPr>
        <p:spPr/>
        <p:txBody>
          <a:bodyPr/>
          <a:lstStyle/>
          <a:p>
            <a:pPr>
              <a:lnSpc>
                <a:spcPct val="115000"/>
              </a:lnSpc>
              <a:spcAft>
                <a:spcPts val="600"/>
              </a:spcAft>
              <a:defRPr/>
            </a:pPr>
            <a:r>
              <a:rPr lang="en-GB" sz="2000" b="1" dirty="0">
                <a:ea typeface="Times New Roman" panose="02020603050405020304" pitchFamily="18" charset="0"/>
                <a:cs typeface="Times New Roman" panose="02020603050405020304" pitchFamily="18" charset="0"/>
              </a:rPr>
              <a:t>Advertising and CV provision service</a:t>
            </a:r>
            <a:endParaRPr lang="en-GB" sz="2000" dirty="0">
              <a:ea typeface="Times New Roman" panose="02020603050405020304" pitchFamily="18" charset="0"/>
              <a:cs typeface="Times New Roman" panose="02020603050405020304" pitchFamily="18" charset="0"/>
            </a:endParaRPr>
          </a:p>
          <a:p>
            <a:pPr marL="0" indent="0" algn="just">
              <a:lnSpc>
                <a:spcPct val="150000"/>
              </a:lnSpc>
              <a:spcAft>
                <a:spcPts val="1000"/>
              </a:spcAft>
              <a:buFontTx/>
              <a:buNone/>
              <a:defRPr/>
            </a:pPr>
            <a:r>
              <a:rPr lang="en-GB" sz="2000" dirty="0">
                <a:ea typeface="Times New Roman" panose="02020603050405020304" pitchFamily="18" charset="0"/>
                <a:cs typeface="Times New Roman" panose="02020603050405020304" pitchFamily="18" charset="0"/>
              </a:rPr>
              <a:t>A typical customer might be a big company with an established HR department and they need help to find decent CVs.</a:t>
            </a:r>
            <a:r>
              <a:rPr lang="en-GB" sz="2000" b="1" dirty="0">
                <a:ea typeface="Times New Roman" panose="02020603050405020304" pitchFamily="18" charset="0"/>
                <a:cs typeface="Times New Roman" panose="02020603050405020304" pitchFamily="18" charset="0"/>
              </a:rPr>
              <a:t> </a:t>
            </a:r>
            <a:endParaRPr lang="en-GB" sz="2000" dirty="0">
              <a:ea typeface="Times New Roman" panose="02020603050405020304" pitchFamily="18" charset="0"/>
              <a:cs typeface="Times New Roman" panose="02020603050405020304" pitchFamily="18" charset="0"/>
            </a:endParaRPr>
          </a:p>
          <a:p>
            <a:pPr>
              <a:lnSpc>
                <a:spcPct val="115000"/>
              </a:lnSpc>
              <a:spcBef>
                <a:spcPts val="500"/>
              </a:spcBef>
              <a:spcAft>
                <a:spcPts val="600"/>
              </a:spcAft>
              <a:defRPr/>
            </a:pPr>
            <a:r>
              <a:rPr lang="en-GB" sz="2000" b="1" dirty="0">
                <a:ea typeface="Times New Roman" panose="02020603050405020304" pitchFamily="18" charset="0"/>
                <a:cs typeface="Times New Roman" panose="02020603050405020304" pitchFamily="18" charset="0"/>
              </a:rPr>
              <a:t>Specific search (head hunting) where the candidate or their experience is required</a:t>
            </a:r>
            <a:endParaRPr lang="en-GB" sz="2000" dirty="0">
              <a:ea typeface="Times New Roman" panose="02020603050405020304" pitchFamily="18" charset="0"/>
              <a:cs typeface="Times New Roman" panose="02020603050405020304" pitchFamily="18" charset="0"/>
            </a:endParaRPr>
          </a:p>
          <a:p>
            <a:pPr marL="0" indent="0" algn="just">
              <a:lnSpc>
                <a:spcPct val="150000"/>
              </a:lnSpc>
              <a:spcBef>
                <a:spcPts val="500"/>
              </a:spcBef>
              <a:spcAft>
                <a:spcPts val="1000"/>
              </a:spcAft>
              <a:buFontTx/>
              <a:buNone/>
              <a:defRPr/>
            </a:pPr>
            <a:r>
              <a:rPr lang="en-GB" sz="2000" dirty="0">
                <a:ea typeface="Times New Roman" panose="02020603050405020304" pitchFamily="18" charset="0"/>
                <a:cs typeface="Times New Roman" panose="02020603050405020304" pitchFamily="18" charset="0"/>
              </a:rPr>
              <a:t>A typical customer might be a client who believes only a person with specific skills or qualifications could do their role and therefore AES will have to go out and find them. LinkedIn can be very useful for this.</a:t>
            </a:r>
          </a:p>
          <a:p>
            <a:pPr marL="0" indent="0" algn="just">
              <a:lnSpc>
                <a:spcPct val="150000"/>
              </a:lnSpc>
              <a:spcBef>
                <a:spcPts val="500"/>
              </a:spcBef>
              <a:spcAft>
                <a:spcPts val="1000"/>
              </a:spcAft>
              <a:buFontTx/>
              <a:buNone/>
              <a:defRPr/>
            </a:pPr>
            <a:r>
              <a:rPr lang="en-GB" sz="2000" b="1" dirty="0">
                <a:cs typeface="Times New Roman" panose="02020603050405020304" pitchFamily="18" charset="0"/>
              </a:rPr>
              <a:t>Important; in your call/ZOOM identify what service a client needs.</a:t>
            </a:r>
            <a:endParaRPr lang="en-GB" sz="2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465FCA96-0E3D-42F4-95B4-377D3B77F0D5}"/>
              </a:ext>
            </a:extLst>
          </p:cNvPr>
          <p:cNvSpPr>
            <a:spLocks noGrp="1" noChangeArrowheads="1"/>
          </p:cNvSpPr>
          <p:nvPr>
            <p:ph type="title"/>
          </p:nvPr>
        </p:nvSpPr>
        <p:spPr/>
        <p:txBody>
          <a:bodyPr/>
          <a:lstStyle/>
          <a:p>
            <a:r>
              <a:rPr lang="en-GB" altLang="en-US" sz="3600"/>
              <a:t>ZOOM meeting preparation</a:t>
            </a:r>
          </a:p>
        </p:txBody>
      </p:sp>
      <p:sp>
        <p:nvSpPr>
          <p:cNvPr id="7171" name="Content Placeholder 2">
            <a:extLst>
              <a:ext uri="{FF2B5EF4-FFF2-40B4-BE49-F238E27FC236}">
                <a16:creationId xmlns:a16="http://schemas.microsoft.com/office/drawing/2014/main" id="{7926624E-2655-4153-B990-460988C1F0C7}"/>
              </a:ext>
            </a:extLst>
          </p:cNvPr>
          <p:cNvSpPr>
            <a:spLocks noGrp="1" noChangeArrowheads="1"/>
          </p:cNvSpPr>
          <p:nvPr>
            <p:ph idx="1"/>
          </p:nvPr>
        </p:nvSpPr>
        <p:spPr/>
        <p:txBody>
          <a:bodyPr/>
          <a:lstStyle/>
          <a:p>
            <a:pPr>
              <a:lnSpc>
                <a:spcPct val="115000"/>
              </a:lnSpc>
              <a:spcAft>
                <a:spcPts val="600"/>
              </a:spcAft>
            </a:pPr>
            <a:r>
              <a:rPr lang="en-GB" altLang="en-US" sz="2800" b="1"/>
              <a:t>Do your evaluation and analysis of the customer and the opportunity.</a:t>
            </a:r>
          </a:p>
          <a:p>
            <a:pPr>
              <a:lnSpc>
                <a:spcPct val="115000"/>
              </a:lnSpc>
              <a:spcAft>
                <a:spcPts val="600"/>
              </a:spcAft>
            </a:pPr>
            <a:r>
              <a:rPr lang="en-GB" altLang="en-US" sz="2800" b="1"/>
              <a:t>Work out what service could be best for them and do your pitch in that direction.</a:t>
            </a:r>
          </a:p>
          <a:p>
            <a:pPr>
              <a:lnSpc>
                <a:spcPct val="115000"/>
              </a:lnSpc>
              <a:spcAft>
                <a:spcPts val="600"/>
              </a:spcAft>
            </a:pPr>
            <a:r>
              <a:rPr lang="en-GB" altLang="en-US" sz="2800" b="1"/>
              <a:t>Follow a set programme in your presentation – A slide show is below aimed at winning a retained assignment.</a:t>
            </a:r>
          </a:p>
          <a:p>
            <a:pPr>
              <a:lnSpc>
                <a:spcPct val="115000"/>
              </a:lnSpc>
              <a:spcAft>
                <a:spcPts val="600"/>
              </a:spcAft>
            </a:pPr>
            <a:r>
              <a:rPr lang="en-GB" altLang="en-US" sz="2800" b="1"/>
              <a:t>Shut up and Sell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A49F07D-FD30-4210-9722-7599190E8509}"/>
              </a:ext>
            </a:extLst>
          </p:cNvPr>
          <p:cNvSpPr>
            <a:spLocks noGrp="1" noChangeArrowheads="1"/>
          </p:cNvSpPr>
          <p:nvPr>
            <p:ph type="ctrTitle"/>
          </p:nvPr>
        </p:nvSpPr>
        <p:spPr>
          <a:xfrm>
            <a:off x="323850" y="1447800"/>
            <a:ext cx="8280400" cy="4495800"/>
          </a:xfrm>
        </p:spPr>
        <p:txBody>
          <a:bodyPr/>
          <a:lstStyle/>
          <a:p>
            <a:pPr eaLnBrk="1" hangingPunct="1"/>
            <a:br>
              <a:rPr lang="en-GB" altLang="en-US" sz="4000"/>
            </a:br>
            <a:r>
              <a:rPr lang="en-GB" altLang="en-US" sz="4000"/>
              <a:t>Applied Executive Selection Limited more commonly known as AES.</a:t>
            </a:r>
            <a:br>
              <a:rPr lang="en-GB" altLang="en-US" sz="4000"/>
            </a:br>
            <a:br>
              <a:rPr lang="en-GB" altLang="en-US" sz="4000"/>
            </a:br>
            <a:r>
              <a:rPr lang="en-GB" altLang="en-US" sz="4000"/>
              <a:t>History – we have completed  challenging recruitment assignments, both in the UK and overseas, since 1989.</a:t>
            </a:r>
            <a:br>
              <a:rPr lang="en-GB" altLang="en-US" sz="4800"/>
            </a:br>
            <a:br>
              <a:rPr lang="en-GB" altLang="en-US" sz="3200"/>
            </a:br>
            <a:endParaRPr lang="en-GB" altLang="en-US" sz="3200"/>
          </a:p>
        </p:txBody>
      </p:sp>
      <p:pic>
        <p:nvPicPr>
          <p:cNvPr id="8195" name="Picture 3" descr="aes">
            <a:extLst>
              <a:ext uri="{FF2B5EF4-FFF2-40B4-BE49-F238E27FC236}">
                <a16:creationId xmlns:a16="http://schemas.microsoft.com/office/drawing/2014/main" id="{C0E71BCA-B0EA-45F9-A917-A12B3BCB9D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B5FA9D6-62E9-426C-9600-166F32388D90}"/>
              </a:ext>
            </a:extLst>
          </p:cNvPr>
          <p:cNvSpPr>
            <a:spLocks noGrp="1" noChangeArrowheads="1"/>
          </p:cNvSpPr>
          <p:nvPr>
            <p:ph type="title"/>
          </p:nvPr>
        </p:nvSpPr>
        <p:spPr/>
        <p:txBody>
          <a:bodyPr/>
          <a:lstStyle/>
          <a:p>
            <a:pPr eaLnBrk="1" hangingPunct="1"/>
            <a:r>
              <a:rPr lang="en-GB" altLang="en-US"/>
              <a:t>AES client objective:</a:t>
            </a:r>
          </a:p>
        </p:txBody>
      </p:sp>
      <p:sp>
        <p:nvSpPr>
          <p:cNvPr id="96259" name="Rectangle 3">
            <a:extLst>
              <a:ext uri="{FF2B5EF4-FFF2-40B4-BE49-F238E27FC236}">
                <a16:creationId xmlns:a16="http://schemas.microsoft.com/office/drawing/2014/main" id="{ED9DB310-2B21-410E-B9FE-B54A80A34E6B}"/>
              </a:ext>
            </a:extLst>
          </p:cNvPr>
          <p:cNvSpPr>
            <a:spLocks noGrp="1" noChangeArrowheads="1"/>
          </p:cNvSpPr>
          <p:nvPr>
            <p:ph type="body" idx="1"/>
          </p:nvPr>
        </p:nvSpPr>
        <p:spPr/>
        <p:txBody>
          <a:bodyPr/>
          <a:lstStyle/>
          <a:p>
            <a:pPr eaLnBrk="1" hangingPunct="1">
              <a:defRPr/>
            </a:pPr>
            <a:endParaRPr lang="en-GB" altLang="en-US" sz="3600" i="1" dirty="0"/>
          </a:p>
          <a:p>
            <a:pPr marL="0" indent="0" algn="ctr" eaLnBrk="1" hangingPunct="1">
              <a:buFontTx/>
              <a:buNone/>
              <a:defRPr/>
            </a:pPr>
            <a:r>
              <a:rPr lang="en-GB" altLang="en-US" sz="3600" i="1" dirty="0"/>
              <a:t>To provide a professional consultancy service, at a sensible price, to assist our clients in finding their skilled, business critical, permanent members of staff and enable them to meet their business objectives.</a:t>
            </a:r>
          </a:p>
          <a:p>
            <a:pPr eaLnBrk="1" hangingPunct="1">
              <a:defRPr/>
            </a:pPr>
            <a:endParaRPr lang="en-GB" altLang="en-US" sz="3600" i="1" dirty="0"/>
          </a:p>
          <a:p>
            <a:pPr eaLnBrk="1" hangingPunct="1">
              <a:defRPr/>
            </a:pPr>
            <a:endParaRPr lang="en-GB"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62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C6327044-CA23-4459-9998-A5E7C05CA73F}"/>
              </a:ext>
            </a:extLst>
          </p:cNvPr>
          <p:cNvSpPr>
            <a:spLocks noGrp="1" noChangeArrowheads="1"/>
          </p:cNvSpPr>
          <p:nvPr>
            <p:ph type="body" idx="1"/>
          </p:nvPr>
        </p:nvSpPr>
        <p:spPr/>
        <p:txBody>
          <a:bodyPr/>
          <a:lstStyle/>
          <a:p>
            <a:pPr eaLnBrk="1" hangingPunct="1">
              <a:defRPr/>
            </a:pPr>
            <a:endParaRPr lang="en-GB" altLang="en-US" sz="2000" dirty="0"/>
          </a:p>
          <a:p>
            <a:pPr marL="0" indent="0" eaLnBrk="1" hangingPunct="1">
              <a:buFontTx/>
              <a:buNone/>
              <a:defRPr/>
            </a:pPr>
            <a:endParaRPr lang="en-GB" altLang="en-US" sz="2000" dirty="0"/>
          </a:p>
          <a:p>
            <a:pPr algn="just" eaLnBrk="1" hangingPunct="1">
              <a:defRPr/>
            </a:pPr>
            <a:r>
              <a:rPr lang="en-GB" altLang="en-US" sz="1800" dirty="0"/>
              <a:t>The UK recruitment sector is a huge £multi-billion business of which 93% is in the provision of temporary and contract labour; only 7% of the national turn-over is derived by providing companies with permanent staff. AES is a consultancy, not an agency and we are in the 7% i.e. we assist our  clients to find their key </a:t>
            </a:r>
            <a:r>
              <a:rPr lang="en-GB" altLang="en-US" sz="1800" b="1" dirty="0"/>
              <a:t>permanent members</a:t>
            </a:r>
            <a:r>
              <a:rPr lang="en-GB" altLang="en-US" sz="1800" dirty="0"/>
              <a:t> of staff.</a:t>
            </a:r>
          </a:p>
          <a:p>
            <a:pPr algn="just" eaLnBrk="1" hangingPunct="1">
              <a:buFontTx/>
              <a:buNone/>
              <a:defRPr/>
            </a:pPr>
            <a:endParaRPr lang="en-GB" altLang="en-US" sz="1800" dirty="0"/>
          </a:p>
          <a:p>
            <a:pPr algn="just" eaLnBrk="1" hangingPunct="1">
              <a:buFontTx/>
              <a:buNone/>
              <a:defRPr/>
            </a:pPr>
            <a:endParaRPr lang="en-GB" altLang="en-US" sz="1800" dirty="0"/>
          </a:p>
          <a:p>
            <a:pPr algn="just" eaLnBrk="1" hangingPunct="1">
              <a:defRPr/>
            </a:pPr>
            <a:r>
              <a:rPr lang="en-GB" altLang="en-US" sz="1800" dirty="0"/>
              <a:t>My recruitment specialisation is in your sector. The candidates I tend to see, are already working or have worked in your industry. If the candidates aren’t unemployed, (and very few qualified people are) I will work out how to find them to ensure you get the best shortlist available.</a:t>
            </a:r>
          </a:p>
          <a:p>
            <a:pPr eaLnBrk="1" hangingPunct="1">
              <a:buFontTx/>
              <a:buNone/>
              <a:defRPr/>
            </a:pPr>
            <a:endParaRPr lang="en-GB" altLang="en-US" sz="2400" dirty="0"/>
          </a:p>
        </p:txBody>
      </p:sp>
      <p:sp>
        <p:nvSpPr>
          <p:cNvPr id="11267" name="Title 1">
            <a:extLst>
              <a:ext uri="{FF2B5EF4-FFF2-40B4-BE49-F238E27FC236}">
                <a16:creationId xmlns:a16="http://schemas.microsoft.com/office/drawing/2014/main" id="{F17EF509-9902-42B5-9D30-867C5020FA13}"/>
              </a:ext>
            </a:extLst>
          </p:cNvPr>
          <p:cNvSpPr>
            <a:spLocks noGrp="1" noChangeArrowheads="1"/>
          </p:cNvSpPr>
          <p:nvPr>
            <p:ph type="title"/>
          </p:nvPr>
        </p:nvSpPr>
        <p:spPr/>
        <p:txBody>
          <a:bodyPr/>
          <a:lstStyle/>
          <a:p>
            <a:r>
              <a:rPr lang="en-GB" altLang="en-US"/>
              <a:t>Unique selling points </a:t>
            </a:r>
            <a:br>
              <a:rPr lang="en-GB" altLang="en-US"/>
            </a:br>
            <a:r>
              <a:rPr lang="en-GB" altLang="en-US"/>
              <a:t>of AES and myself.</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C77A8E2-7A9C-4EAA-AB50-AD3BBEDF0D1D}"/>
              </a:ext>
            </a:extLst>
          </p:cNvPr>
          <p:cNvSpPr>
            <a:spLocks noGrp="1" noChangeArrowheads="1"/>
          </p:cNvSpPr>
          <p:nvPr>
            <p:ph type="title"/>
          </p:nvPr>
        </p:nvSpPr>
        <p:spPr/>
        <p:txBody>
          <a:bodyPr/>
          <a:lstStyle/>
          <a:p>
            <a:r>
              <a:rPr lang="en-GB" altLang="en-US" sz="3600"/>
              <a:t> The four things to consider </a:t>
            </a:r>
            <a:br>
              <a:rPr lang="en-GB" altLang="en-US" sz="3600"/>
            </a:br>
            <a:r>
              <a:rPr lang="en-GB" altLang="en-US" sz="3600"/>
              <a:t>for recruitment to happen</a:t>
            </a:r>
          </a:p>
        </p:txBody>
      </p:sp>
      <p:sp>
        <p:nvSpPr>
          <p:cNvPr id="7171" name="Content Placeholder 2">
            <a:extLst>
              <a:ext uri="{FF2B5EF4-FFF2-40B4-BE49-F238E27FC236}">
                <a16:creationId xmlns:a16="http://schemas.microsoft.com/office/drawing/2014/main" id="{136D7777-91BD-4A54-B2E1-F0AF69FD9181}"/>
              </a:ext>
            </a:extLst>
          </p:cNvPr>
          <p:cNvSpPr>
            <a:spLocks noGrp="1" noChangeArrowheads="1"/>
          </p:cNvSpPr>
          <p:nvPr>
            <p:ph idx="1"/>
          </p:nvPr>
        </p:nvSpPr>
        <p:spPr>
          <a:xfrm>
            <a:off x="457200" y="1484313"/>
            <a:ext cx="8229600" cy="4681537"/>
          </a:xfrm>
        </p:spPr>
        <p:txBody>
          <a:bodyPr/>
          <a:lstStyle/>
          <a:p>
            <a:pPr algn="just">
              <a:defRPr/>
            </a:pPr>
            <a:r>
              <a:rPr lang="en-GB" altLang="en-US" sz="1800" b="1" dirty="0"/>
              <a:t>Job Match </a:t>
            </a:r>
            <a:r>
              <a:rPr lang="en-GB" altLang="en-US" sz="1800" dirty="0"/>
              <a:t>– There has to be a reasonable match between the CV and the job requirements – are there alternatives? </a:t>
            </a:r>
          </a:p>
          <a:p>
            <a:pPr marL="0" indent="0" algn="just">
              <a:buFontTx/>
              <a:buNone/>
              <a:defRPr/>
            </a:pPr>
            <a:endParaRPr lang="en-GB" altLang="en-US" sz="1800" dirty="0"/>
          </a:p>
          <a:p>
            <a:pPr algn="just">
              <a:defRPr/>
            </a:pPr>
            <a:r>
              <a:rPr lang="en-GB" altLang="en-US" sz="1800" b="1" dirty="0"/>
              <a:t>Location</a:t>
            </a:r>
            <a:r>
              <a:rPr lang="en-GB" altLang="en-US" sz="1800" dirty="0"/>
              <a:t> - Only candidates in the right geographical area or who are prepared to move to the area, are going to be interested in a  role / company – can relocation assistance or working from home be offered to increase the talent pool?</a:t>
            </a:r>
          </a:p>
          <a:p>
            <a:pPr marL="0" indent="0" algn="just">
              <a:buFontTx/>
              <a:buNone/>
              <a:defRPr/>
            </a:pPr>
            <a:endParaRPr lang="en-GB" altLang="en-US" sz="1800" dirty="0"/>
          </a:p>
          <a:p>
            <a:pPr algn="just">
              <a:defRPr/>
            </a:pPr>
            <a:r>
              <a:rPr lang="en-GB" altLang="en-US" sz="1800" b="1" dirty="0"/>
              <a:t>Salary</a:t>
            </a:r>
            <a:r>
              <a:rPr lang="en-GB" altLang="en-US" sz="1800" dirty="0"/>
              <a:t> – the salary has to be realistic for the role in the wider economy and not just to fit into the company’s salary structure – is there a bonus structure or other inducements available?</a:t>
            </a:r>
          </a:p>
          <a:p>
            <a:pPr marL="0" indent="0" algn="just">
              <a:buFontTx/>
              <a:buNone/>
              <a:defRPr/>
            </a:pPr>
            <a:endParaRPr lang="en-GB" altLang="en-US" sz="1800" dirty="0"/>
          </a:p>
          <a:p>
            <a:pPr algn="just">
              <a:defRPr/>
            </a:pPr>
            <a:r>
              <a:rPr lang="en-GB" altLang="en-US" sz="1800" b="1" dirty="0"/>
              <a:t>Motivation</a:t>
            </a:r>
            <a:r>
              <a:rPr lang="en-GB" altLang="en-US" sz="1800" dirty="0"/>
              <a:t> – Regardless of the job match, at interview, both the candidate and the company have to LIKE what they see (unless they are desperate) – why would someone leave their current role and join your company?</a:t>
            </a:r>
          </a:p>
        </p:txBody>
      </p:sp>
    </p:spTree>
  </p:cSld>
  <p:clrMapOvr>
    <a:masterClrMapping/>
  </p:clrMapOvr>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9060</TotalTime>
  <Words>1333</Words>
  <Application>Microsoft Office PowerPoint</Application>
  <PresentationFormat>On-screen Show (4:3)</PresentationFormat>
  <Paragraphs>84</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Calibri</vt:lpstr>
      <vt:lpstr>Default Design</vt:lpstr>
      <vt:lpstr>Module 8 – AES’s 4 services  and a ZOOM meeting</vt:lpstr>
      <vt:lpstr>Processing a BITE.</vt:lpstr>
      <vt:lpstr>The four services AES offers;  page 5 of your manual</vt:lpstr>
      <vt:lpstr>The four services AES offers;  page 5 of your manual cont.</vt:lpstr>
      <vt:lpstr>ZOOM meeting preparation</vt:lpstr>
      <vt:lpstr> Applied Executive Selection Limited more commonly known as AES.  History – we have completed  challenging recruitment assignments, both in the UK and overseas, since 1989.  </vt:lpstr>
      <vt:lpstr>AES client objective:</vt:lpstr>
      <vt:lpstr>Unique selling points  of AES and myself.</vt:lpstr>
      <vt:lpstr> The four things to consider  for recruitment to happen</vt:lpstr>
      <vt:lpstr>Two different types of  role: Specific roles.</vt:lpstr>
      <vt:lpstr>Two different types of  role: non-specific roles.</vt:lpstr>
      <vt:lpstr>The role</vt:lpstr>
      <vt:lpstr>PowerPoint Presentation</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174</cp:revision>
  <dcterms:created xsi:type="dcterms:W3CDTF">2006-03-01T16:20:54Z</dcterms:created>
  <dcterms:modified xsi:type="dcterms:W3CDTF">2021-07-20T12:20:35Z</dcterms:modified>
</cp:coreProperties>
</file>