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328" r:id="rId2"/>
    <p:sldId id="367" r:id="rId3"/>
    <p:sldId id="368" r:id="rId4"/>
    <p:sldId id="361" r:id="rId5"/>
    <p:sldId id="364" r:id="rId6"/>
    <p:sldId id="365" r:id="rId7"/>
    <p:sldId id="366" r:id="rId8"/>
    <p:sldId id="362" r:id="rId9"/>
    <p:sldId id="363"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p:cViewPr varScale="1">
        <p:scale>
          <a:sx n="72" d="100"/>
          <a:sy n="72" d="100"/>
        </p:scale>
        <p:origin x="135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1323BC36-79D1-4A2E-B5ED-4B89FA9DC30C}"/>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099" name="Rectangle 3">
            <a:extLst>
              <a:ext uri="{FF2B5EF4-FFF2-40B4-BE49-F238E27FC236}">
                <a16:creationId xmlns:a16="http://schemas.microsoft.com/office/drawing/2014/main" id="{06A71F3B-A65D-4059-AC19-9A6BBCFA1C85}"/>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a:extLst>
              <a:ext uri="{FF2B5EF4-FFF2-40B4-BE49-F238E27FC236}">
                <a16:creationId xmlns:a16="http://schemas.microsoft.com/office/drawing/2014/main" id="{EAD2F0C4-150B-4C5F-91B5-7D0536395433}"/>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DF0B442-CC87-4A7F-9817-2D8DFE6F8A36}"/>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a:extLst>
              <a:ext uri="{FF2B5EF4-FFF2-40B4-BE49-F238E27FC236}">
                <a16:creationId xmlns:a16="http://schemas.microsoft.com/office/drawing/2014/main" id="{17F7B2AE-DE25-46CB-B704-91A4345E64A3}"/>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103" name="Rectangle 7">
            <a:extLst>
              <a:ext uri="{FF2B5EF4-FFF2-40B4-BE49-F238E27FC236}">
                <a16:creationId xmlns:a16="http://schemas.microsoft.com/office/drawing/2014/main" id="{A81A6B41-FBAC-4B14-B4C1-62D2103349B5}"/>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3619146-5377-4550-9B22-1CF3AD9D7C0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563A19EE-3B4C-4144-853A-E3D59BED3A3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EC1EFA2-F997-497B-A980-99DA2C0B3C0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E740791-E189-4D19-AF87-4C45C6C3A25B}"/>
              </a:ext>
            </a:extLst>
          </p:cNvPr>
          <p:cNvSpPr>
            <a:spLocks noGrp="1" noChangeArrowheads="1"/>
          </p:cNvSpPr>
          <p:nvPr>
            <p:ph type="sldNum" sz="quarter" idx="12"/>
          </p:nvPr>
        </p:nvSpPr>
        <p:spPr>
          <a:ln/>
        </p:spPr>
        <p:txBody>
          <a:bodyPr/>
          <a:lstStyle>
            <a:lvl1pPr>
              <a:defRPr/>
            </a:lvl1pPr>
          </a:lstStyle>
          <a:p>
            <a:pPr>
              <a:defRPr/>
            </a:pPr>
            <a:fld id="{E79CFBE9-3B54-43DF-B8E2-34975B23E15D}" type="slidenum">
              <a:rPr lang="en-US" altLang="en-US"/>
              <a:pPr>
                <a:defRPr/>
              </a:pPr>
              <a:t>‹#›</a:t>
            </a:fld>
            <a:endParaRPr lang="en-US" altLang="en-US"/>
          </a:p>
        </p:txBody>
      </p:sp>
    </p:spTree>
    <p:extLst>
      <p:ext uri="{BB962C8B-B14F-4D97-AF65-F5344CB8AC3E}">
        <p14:creationId xmlns:p14="http://schemas.microsoft.com/office/powerpoint/2010/main" val="3791666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484A797B-EEB0-43BF-8B68-ECA66CF1093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1700170-2347-41FF-9C39-5F8549D59D3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2C3B60D-83ED-4DD7-96B9-ECAE1C5C481C}"/>
              </a:ext>
            </a:extLst>
          </p:cNvPr>
          <p:cNvSpPr>
            <a:spLocks noGrp="1" noChangeArrowheads="1"/>
          </p:cNvSpPr>
          <p:nvPr>
            <p:ph type="sldNum" sz="quarter" idx="12"/>
          </p:nvPr>
        </p:nvSpPr>
        <p:spPr>
          <a:ln/>
        </p:spPr>
        <p:txBody>
          <a:bodyPr/>
          <a:lstStyle>
            <a:lvl1pPr>
              <a:defRPr/>
            </a:lvl1pPr>
          </a:lstStyle>
          <a:p>
            <a:pPr>
              <a:defRPr/>
            </a:pPr>
            <a:fld id="{26040DA1-3333-4952-9F13-5E28AA29B30D}" type="slidenum">
              <a:rPr lang="en-US" altLang="en-US"/>
              <a:pPr>
                <a:defRPr/>
              </a:pPr>
              <a:t>‹#›</a:t>
            </a:fld>
            <a:endParaRPr lang="en-US" altLang="en-US"/>
          </a:p>
        </p:txBody>
      </p:sp>
    </p:spTree>
    <p:extLst>
      <p:ext uri="{BB962C8B-B14F-4D97-AF65-F5344CB8AC3E}">
        <p14:creationId xmlns:p14="http://schemas.microsoft.com/office/powerpoint/2010/main" val="131039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726E4DEC-B9E9-4B95-8E13-030961622C1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7A4340A-25E4-4BF0-846B-2455911B993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3D90887-208A-48D3-93F7-9E08983F5302}"/>
              </a:ext>
            </a:extLst>
          </p:cNvPr>
          <p:cNvSpPr>
            <a:spLocks noGrp="1" noChangeArrowheads="1"/>
          </p:cNvSpPr>
          <p:nvPr>
            <p:ph type="sldNum" sz="quarter" idx="12"/>
          </p:nvPr>
        </p:nvSpPr>
        <p:spPr>
          <a:ln/>
        </p:spPr>
        <p:txBody>
          <a:bodyPr/>
          <a:lstStyle>
            <a:lvl1pPr>
              <a:defRPr/>
            </a:lvl1pPr>
          </a:lstStyle>
          <a:p>
            <a:pPr>
              <a:defRPr/>
            </a:pPr>
            <a:fld id="{2E2CA71B-597D-45AA-9937-6FEA01F8FCAD}" type="slidenum">
              <a:rPr lang="en-US" altLang="en-US"/>
              <a:pPr>
                <a:defRPr/>
              </a:pPr>
              <a:t>‹#›</a:t>
            </a:fld>
            <a:endParaRPr lang="en-US" altLang="en-US"/>
          </a:p>
        </p:txBody>
      </p:sp>
    </p:spTree>
    <p:extLst>
      <p:ext uri="{BB962C8B-B14F-4D97-AF65-F5344CB8AC3E}">
        <p14:creationId xmlns:p14="http://schemas.microsoft.com/office/powerpoint/2010/main" val="26946811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9E0B08A5-0F83-4F5C-A781-AA26A624FBB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E483E349-BEDE-4D7F-AB05-2BA3B51082F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74DA991-4B8A-47EF-96BC-F2524590EF47}"/>
              </a:ext>
            </a:extLst>
          </p:cNvPr>
          <p:cNvSpPr>
            <a:spLocks noGrp="1" noChangeArrowheads="1"/>
          </p:cNvSpPr>
          <p:nvPr>
            <p:ph type="sldNum" sz="quarter" idx="12"/>
          </p:nvPr>
        </p:nvSpPr>
        <p:spPr>
          <a:ln/>
        </p:spPr>
        <p:txBody>
          <a:bodyPr/>
          <a:lstStyle>
            <a:lvl1pPr>
              <a:defRPr/>
            </a:lvl1pPr>
          </a:lstStyle>
          <a:p>
            <a:pPr>
              <a:defRPr/>
            </a:pPr>
            <a:fld id="{DB6D4F23-AF20-4EC3-92DE-BED5E9FE45B7}" type="slidenum">
              <a:rPr lang="en-US" altLang="en-US"/>
              <a:pPr>
                <a:defRPr/>
              </a:pPr>
              <a:t>‹#›</a:t>
            </a:fld>
            <a:endParaRPr lang="en-US" altLang="en-US"/>
          </a:p>
        </p:txBody>
      </p:sp>
    </p:spTree>
    <p:extLst>
      <p:ext uri="{BB962C8B-B14F-4D97-AF65-F5344CB8AC3E}">
        <p14:creationId xmlns:p14="http://schemas.microsoft.com/office/powerpoint/2010/main" val="2844078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C4F11F22-F98F-4EDE-BF7F-D27C76C5DB2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1B2B20D-79A1-4920-AF4B-907EB84762A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083D5E3-669D-4737-9F8D-A681D6412888}"/>
              </a:ext>
            </a:extLst>
          </p:cNvPr>
          <p:cNvSpPr>
            <a:spLocks noGrp="1" noChangeArrowheads="1"/>
          </p:cNvSpPr>
          <p:nvPr>
            <p:ph type="sldNum" sz="quarter" idx="12"/>
          </p:nvPr>
        </p:nvSpPr>
        <p:spPr>
          <a:ln/>
        </p:spPr>
        <p:txBody>
          <a:bodyPr/>
          <a:lstStyle>
            <a:lvl1pPr>
              <a:defRPr/>
            </a:lvl1pPr>
          </a:lstStyle>
          <a:p>
            <a:pPr>
              <a:defRPr/>
            </a:pPr>
            <a:fld id="{13720898-54D1-4A0C-B3BD-35DCE9BF570C}" type="slidenum">
              <a:rPr lang="en-US" altLang="en-US"/>
              <a:pPr>
                <a:defRPr/>
              </a:pPr>
              <a:t>‹#›</a:t>
            </a:fld>
            <a:endParaRPr lang="en-US" altLang="en-US"/>
          </a:p>
        </p:txBody>
      </p:sp>
    </p:spTree>
    <p:extLst>
      <p:ext uri="{BB962C8B-B14F-4D97-AF65-F5344CB8AC3E}">
        <p14:creationId xmlns:p14="http://schemas.microsoft.com/office/powerpoint/2010/main" val="83696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83EE063-A5A4-4623-970E-20CCA253B90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D038AFB-A5B4-4950-872F-5CCC5E62C95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10D4F8A-4694-4E16-BD05-F2EBEBA03E2E}"/>
              </a:ext>
            </a:extLst>
          </p:cNvPr>
          <p:cNvSpPr>
            <a:spLocks noGrp="1" noChangeArrowheads="1"/>
          </p:cNvSpPr>
          <p:nvPr>
            <p:ph type="sldNum" sz="quarter" idx="12"/>
          </p:nvPr>
        </p:nvSpPr>
        <p:spPr>
          <a:ln/>
        </p:spPr>
        <p:txBody>
          <a:bodyPr/>
          <a:lstStyle>
            <a:lvl1pPr>
              <a:defRPr/>
            </a:lvl1pPr>
          </a:lstStyle>
          <a:p>
            <a:pPr>
              <a:defRPr/>
            </a:pPr>
            <a:fld id="{8A471C72-0CA7-4138-8980-2D79C08ED064}" type="slidenum">
              <a:rPr lang="en-US" altLang="en-US"/>
              <a:pPr>
                <a:defRPr/>
              </a:pPr>
              <a:t>‹#›</a:t>
            </a:fld>
            <a:endParaRPr lang="en-US" altLang="en-US"/>
          </a:p>
        </p:txBody>
      </p:sp>
    </p:spTree>
    <p:extLst>
      <p:ext uri="{BB962C8B-B14F-4D97-AF65-F5344CB8AC3E}">
        <p14:creationId xmlns:p14="http://schemas.microsoft.com/office/powerpoint/2010/main" val="3567394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52830313-9654-4423-B72F-158BA273DE0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AB8AA18-D71C-468D-8E0B-2C66F7A7A81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959886E-1D08-48CF-B57B-2D4A70F522F4}"/>
              </a:ext>
            </a:extLst>
          </p:cNvPr>
          <p:cNvSpPr>
            <a:spLocks noGrp="1" noChangeArrowheads="1"/>
          </p:cNvSpPr>
          <p:nvPr>
            <p:ph type="sldNum" sz="quarter" idx="12"/>
          </p:nvPr>
        </p:nvSpPr>
        <p:spPr>
          <a:ln/>
        </p:spPr>
        <p:txBody>
          <a:bodyPr/>
          <a:lstStyle>
            <a:lvl1pPr>
              <a:defRPr/>
            </a:lvl1pPr>
          </a:lstStyle>
          <a:p>
            <a:pPr>
              <a:defRPr/>
            </a:pPr>
            <a:fld id="{6BBE362B-6F4C-4E31-A2E0-54F9F8AB2563}" type="slidenum">
              <a:rPr lang="en-US" altLang="en-US"/>
              <a:pPr>
                <a:defRPr/>
              </a:pPr>
              <a:t>‹#›</a:t>
            </a:fld>
            <a:endParaRPr lang="en-US" altLang="en-US"/>
          </a:p>
        </p:txBody>
      </p:sp>
    </p:spTree>
    <p:extLst>
      <p:ext uri="{BB962C8B-B14F-4D97-AF65-F5344CB8AC3E}">
        <p14:creationId xmlns:p14="http://schemas.microsoft.com/office/powerpoint/2010/main" val="2898937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48DC23E8-C4BE-4A30-A5F1-62CB484B4CD7}"/>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0AD9AA82-47D4-4111-88BD-26BE2E1CE33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D065B9EE-0DDA-44B3-9BF8-0548398B32A9}"/>
              </a:ext>
            </a:extLst>
          </p:cNvPr>
          <p:cNvSpPr>
            <a:spLocks noGrp="1" noChangeArrowheads="1"/>
          </p:cNvSpPr>
          <p:nvPr>
            <p:ph type="sldNum" sz="quarter" idx="12"/>
          </p:nvPr>
        </p:nvSpPr>
        <p:spPr>
          <a:ln/>
        </p:spPr>
        <p:txBody>
          <a:bodyPr/>
          <a:lstStyle>
            <a:lvl1pPr>
              <a:defRPr/>
            </a:lvl1pPr>
          </a:lstStyle>
          <a:p>
            <a:pPr>
              <a:defRPr/>
            </a:pPr>
            <a:fld id="{BD62F06E-C8F4-444D-8ADD-4E9E5D40DBAF}" type="slidenum">
              <a:rPr lang="en-US" altLang="en-US"/>
              <a:pPr>
                <a:defRPr/>
              </a:pPr>
              <a:t>‹#›</a:t>
            </a:fld>
            <a:endParaRPr lang="en-US" altLang="en-US"/>
          </a:p>
        </p:txBody>
      </p:sp>
    </p:spTree>
    <p:extLst>
      <p:ext uri="{BB962C8B-B14F-4D97-AF65-F5344CB8AC3E}">
        <p14:creationId xmlns:p14="http://schemas.microsoft.com/office/powerpoint/2010/main" val="1692122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227477C9-6B7A-4DC7-A4D9-65938229F0A0}"/>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C6A82EDE-D461-4E42-9AF1-1A65902EA94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EDF15C3D-3508-4959-AA25-67BABCC47E0A}"/>
              </a:ext>
            </a:extLst>
          </p:cNvPr>
          <p:cNvSpPr>
            <a:spLocks noGrp="1" noChangeArrowheads="1"/>
          </p:cNvSpPr>
          <p:nvPr>
            <p:ph type="sldNum" sz="quarter" idx="12"/>
          </p:nvPr>
        </p:nvSpPr>
        <p:spPr>
          <a:ln/>
        </p:spPr>
        <p:txBody>
          <a:bodyPr/>
          <a:lstStyle>
            <a:lvl1pPr>
              <a:defRPr/>
            </a:lvl1pPr>
          </a:lstStyle>
          <a:p>
            <a:pPr>
              <a:defRPr/>
            </a:pPr>
            <a:fld id="{08B25F2D-A432-495C-B14D-248B5E203CDF}" type="slidenum">
              <a:rPr lang="en-US" altLang="en-US"/>
              <a:pPr>
                <a:defRPr/>
              </a:pPr>
              <a:t>‹#›</a:t>
            </a:fld>
            <a:endParaRPr lang="en-US" altLang="en-US"/>
          </a:p>
        </p:txBody>
      </p:sp>
    </p:spTree>
    <p:extLst>
      <p:ext uri="{BB962C8B-B14F-4D97-AF65-F5344CB8AC3E}">
        <p14:creationId xmlns:p14="http://schemas.microsoft.com/office/powerpoint/2010/main" val="3194257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21E45B1-B929-4340-838C-24DF6211C2CA}"/>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F8B70037-1206-49A0-98BB-2FED91EFB8C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421B3C2F-068D-4F1C-B725-43FE7A4B883A}"/>
              </a:ext>
            </a:extLst>
          </p:cNvPr>
          <p:cNvSpPr>
            <a:spLocks noGrp="1" noChangeArrowheads="1"/>
          </p:cNvSpPr>
          <p:nvPr>
            <p:ph type="sldNum" sz="quarter" idx="12"/>
          </p:nvPr>
        </p:nvSpPr>
        <p:spPr>
          <a:ln/>
        </p:spPr>
        <p:txBody>
          <a:bodyPr/>
          <a:lstStyle>
            <a:lvl1pPr>
              <a:defRPr/>
            </a:lvl1pPr>
          </a:lstStyle>
          <a:p>
            <a:pPr>
              <a:defRPr/>
            </a:pPr>
            <a:fld id="{B66F8B8C-F7B6-4DB8-BFE4-C020EEE7A9CA}" type="slidenum">
              <a:rPr lang="en-US" altLang="en-US"/>
              <a:pPr>
                <a:defRPr/>
              </a:pPr>
              <a:t>‹#›</a:t>
            </a:fld>
            <a:endParaRPr lang="en-US" altLang="en-US"/>
          </a:p>
        </p:txBody>
      </p:sp>
    </p:spTree>
    <p:extLst>
      <p:ext uri="{BB962C8B-B14F-4D97-AF65-F5344CB8AC3E}">
        <p14:creationId xmlns:p14="http://schemas.microsoft.com/office/powerpoint/2010/main" val="3771344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FF25B59C-A361-4B97-946E-CE99DF726ED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BD9AC27D-7885-440B-B577-606C8E0F2C3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FB799BE-2280-401C-9EC9-DB094F86FE06}"/>
              </a:ext>
            </a:extLst>
          </p:cNvPr>
          <p:cNvSpPr>
            <a:spLocks noGrp="1" noChangeArrowheads="1"/>
          </p:cNvSpPr>
          <p:nvPr>
            <p:ph type="sldNum" sz="quarter" idx="12"/>
          </p:nvPr>
        </p:nvSpPr>
        <p:spPr>
          <a:ln/>
        </p:spPr>
        <p:txBody>
          <a:bodyPr/>
          <a:lstStyle>
            <a:lvl1pPr>
              <a:defRPr/>
            </a:lvl1pPr>
          </a:lstStyle>
          <a:p>
            <a:pPr>
              <a:defRPr/>
            </a:pPr>
            <a:fld id="{6F0F95AD-E09E-485D-99CF-6E164AC2EAB8}" type="slidenum">
              <a:rPr lang="en-US" altLang="en-US"/>
              <a:pPr>
                <a:defRPr/>
              </a:pPr>
              <a:t>‹#›</a:t>
            </a:fld>
            <a:endParaRPr lang="en-US" altLang="en-US"/>
          </a:p>
        </p:txBody>
      </p:sp>
    </p:spTree>
    <p:extLst>
      <p:ext uri="{BB962C8B-B14F-4D97-AF65-F5344CB8AC3E}">
        <p14:creationId xmlns:p14="http://schemas.microsoft.com/office/powerpoint/2010/main" val="98072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E6C16C8-965B-4BCB-B7BE-743846140A5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02449CB-0E27-4884-962A-7C9C361B9A1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11C348C-2D43-4E1B-93E8-F599067E7C1E}"/>
              </a:ext>
            </a:extLst>
          </p:cNvPr>
          <p:cNvSpPr>
            <a:spLocks noGrp="1" noChangeArrowheads="1"/>
          </p:cNvSpPr>
          <p:nvPr>
            <p:ph type="sldNum" sz="quarter" idx="12"/>
          </p:nvPr>
        </p:nvSpPr>
        <p:spPr>
          <a:ln/>
        </p:spPr>
        <p:txBody>
          <a:bodyPr/>
          <a:lstStyle>
            <a:lvl1pPr>
              <a:defRPr/>
            </a:lvl1pPr>
          </a:lstStyle>
          <a:p>
            <a:pPr>
              <a:defRPr/>
            </a:pPr>
            <a:fld id="{20312F8A-CBA8-4DC8-B99E-0A323AF93060}" type="slidenum">
              <a:rPr lang="en-US" altLang="en-US"/>
              <a:pPr>
                <a:defRPr/>
              </a:pPr>
              <a:t>‹#›</a:t>
            </a:fld>
            <a:endParaRPr lang="en-US" altLang="en-US"/>
          </a:p>
        </p:txBody>
      </p:sp>
    </p:spTree>
    <p:extLst>
      <p:ext uri="{BB962C8B-B14F-4D97-AF65-F5344CB8AC3E}">
        <p14:creationId xmlns:p14="http://schemas.microsoft.com/office/powerpoint/2010/main" val="1169601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E352F98-76EE-4E6C-95C8-1E8BFE3D7645}"/>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111B0D52-EF09-4067-AADD-5726B5D039A3}"/>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7136BD5-FCB4-49E3-9460-4232A04B4815}"/>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027C1B19-36BF-4F7D-AF0E-E1D238DE4FF8}"/>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C0A46980-7F78-4C76-A2F8-6B4E5340224A}"/>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910A7071-A995-45F8-B6BD-1DC581E483A6}" type="slidenum">
              <a:rPr lang="en-US" altLang="en-US"/>
              <a:pPr>
                <a:defRPr/>
              </a:pPr>
              <a:t>‹#›</a:t>
            </a:fld>
            <a:endParaRPr lang="en-US" altLang="en-US"/>
          </a:p>
        </p:txBody>
      </p:sp>
      <p:pic>
        <p:nvPicPr>
          <p:cNvPr id="1031" name="Picture 7" descr="aes">
            <a:extLst>
              <a:ext uri="{FF2B5EF4-FFF2-40B4-BE49-F238E27FC236}">
                <a16:creationId xmlns:a16="http://schemas.microsoft.com/office/drawing/2014/main" id="{9FBE56B6-7C80-4E8B-ACCD-3C9D05E5D066}"/>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24750" y="260350"/>
            <a:ext cx="1223963"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BE22B78-9348-439C-8957-4BE79EB61704}"/>
              </a:ext>
            </a:extLst>
          </p:cNvPr>
          <p:cNvSpPr>
            <a:spLocks noGrp="1" noChangeArrowheads="1"/>
          </p:cNvSpPr>
          <p:nvPr>
            <p:ph type="title"/>
          </p:nvPr>
        </p:nvSpPr>
        <p:spPr/>
        <p:txBody>
          <a:bodyPr/>
          <a:lstStyle/>
          <a:p>
            <a:pPr eaLnBrk="1" hangingPunct="1"/>
            <a:r>
              <a:rPr lang="en-GB" altLang="en-US"/>
              <a:t>Module 6</a:t>
            </a:r>
            <a:br>
              <a:rPr lang="en-GB" altLang="en-US"/>
            </a:br>
            <a:r>
              <a:rPr lang="en-GB" altLang="en-US"/>
              <a:t>- Evaluation of a bite</a:t>
            </a:r>
          </a:p>
        </p:txBody>
      </p:sp>
      <p:sp>
        <p:nvSpPr>
          <p:cNvPr id="96259" name="Rectangle 3">
            <a:extLst>
              <a:ext uri="{FF2B5EF4-FFF2-40B4-BE49-F238E27FC236}">
                <a16:creationId xmlns:a16="http://schemas.microsoft.com/office/drawing/2014/main" id="{DE103F7F-CE61-4987-9CCA-F1E94EBF20F5}"/>
              </a:ext>
            </a:extLst>
          </p:cNvPr>
          <p:cNvSpPr>
            <a:spLocks noGrp="1" noChangeArrowheads="1"/>
          </p:cNvSpPr>
          <p:nvPr>
            <p:ph type="body" idx="1"/>
          </p:nvPr>
        </p:nvSpPr>
        <p:spPr>
          <a:xfrm>
            <a:off x="457200" y="1600200"/>
            <a:ext cx="8229600" cy="4708525"/>
          </a:xfrm>
        </p:spPr>
        <p:txBody>
          <a:bodyPr/>
          <a:lstStyle/>
          <a:p>
            <a:pPr marL="0" indent="0" eaLnBrk="1" hangingPunct="1">
              <a:buFontTx/>
              <a:buNone/>
              <a:defRPr/>
            </a:pPr>
            <a:r>
              <a:rPr lang="en-GB" sz="2800" dirty="0">
                <a:ea typeface="Times New Roman" panose="02020603050405020304" pitchFamily="18" charset="0"/>
                <a:cs typeface="Calibri" panose="020F0502020204030204" pitchFamily="34" charset="0"/>
              </a:rPr>
              <a:t>Once you have got a “bite” you have a “customer into your shop” – now what do you do with them?</a:t>
            </a:r>
          </a:p>
          <a:p>
            <a:pPr marL="0" indent="0" eaLnBrk="1" hangingPunct="1">
              <a:buFontTx/>
              <a:buNone/>
              <a:defRPr/>
            </a:pPr>
            <a:endParaRPr lang="en-GB" sz="2800" dirty="0">
              <a:ea typeface="Times New Roman" panose="02020603050405020304" pitchFamily="18" charset="0"/>
              <a:cs typeface="Calibri" panose="020F0502020204030204" pitchFamily="34" charset="0"/>
            </a:endParaRPr>
          </a:p>
          <a:p>
            <a:pPr eaLnBrk="1" hangingPunct="1">
              <a:defRPr/>
            </a:pPr>
            <a:r>
              <a:rPr lang="en-GB" altLang="en-US" sz="2800" dirty="0"/>
              <a:t>When you speak to them tell them you are going to evaluate the role and get back to them with your thoughts in around 2 hours, is that okay?</a:t>
            </a:r>
          </a:p>
          <a:p>
            <a:pPr eaLnBrk="1" hangingPunct="1">
              <a:defRPr/>
            </a:pPr>
            <a:endParaRPr lang="en-GB" altLang="en-US" sz="2800" dirty="0"/>
          </a:p>
          <a:p>
            <a:pPr eaLnBrk="1" hangingPunct="1">
              <a:defRPr/>
            </a:pPr>
            <a:r>
              <a:rPr lang="en-GB" altLang="en-US" sz="2800" dirty="0"/>
              <a:t>Suggest a time and if you are speaking to an MD or decision maker with NEEDS, offer a ZOOM presentation.</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2397FB6-EEEF-4AC4-9572-B46B34B4269A}"/>
              </a:ext>
            </a:extLst>
          </p:cNvPr>
          <p:cNvSpPr>
            <a:spLocks noGrp="1" noChangeArrowheads="1"/>
          </p:cNvSpPr>
          <p:nvPr>
            <p:ph type="title"/>
          </p:nvPr>
        </p:nvSpPr>
        <p:spPr/>
        <p:txBody>
          <a:bodyPr/>
          <a:lstStyle/>
          <a:p>
            <a:pPr eaLnBrk="1" hangingPunct="1"/>
            <a:r>
              <a:rPr lang="en-GB" altLang="en-US"/>
              <a:t>Objectives of the </a:t>
            </a:r>
            <a:br>
              <a:rPr lang="en-GB" altLang="en-US"/>
            </a:br>
            <a:r>
              <a:rPr lang="en-GB" altLang="en-US"/>
              <a:t>evaluation process</a:t>
            </a:r>
          </a:p>
        </p:txBody>
      </p:sp>
      <p:sp>
        <p:nvSpPr>
          <p:cNvPr id="4099" name="Rectangle 3">
            <a:extLst>
              <a:ext uri="{FF2B5EF4-FFF2-40B4-BE49-F238E27FC236}">
                <a16:creationId xmlns:a16="http://schemas.microsoft.com/office/drawing/2014/main" id="{22151B0C-4DDF-4B5D-ADE6-28094A7398A5}"/>
              </a:ext>
            </a:extLst>
          </p:cNvPr>
          <p:cNvSpPr>
            <a:spLocks noGrp="1" noChangeArrowheads="1"/>
          </p:cNvSpPr>
          <p:nvPr>
            <p:ph type="body" idx="1"/>
          </p:nvPr>
        </p:nvSpPr>
        <p:spPr>
          <a:xfrm>
            <a:off x="457200" y="1600200"/>
            <a:ext cx="8229600" cy="4637088"/>
          </a:xfrm>
        </p:spPr>
        <p:txBody>
          <a:bodyPr/>
          <a:lstStyle/>
          <a:p>
            <a:pPr eaLnBrk="1" hangingPunct="1"/>
            <a:r>
              <a:rPr lang="en-GB" altLang="en-US"/>
              <a:t>Decide if you want to work with this customer / vacancy.</a:t>
            </a:r>
          </a:p>
          <a:p>
            <a:pPr eaLnBrk="1" hangingPunct="1"/>
            <a:r>
              <a:rPr lang="en-GB" altLang="en-US"/>
              <a:t>To form a relationship with the client – you can’t form a relationship by email or text!</a:t>
            </a:r>
          </a:p>
          <a:p>
            <a:pPr eaLnBrk="1" hangingPunct="1"/>
            <a:r>
              <a:rPr lang="en-GB" altLang="en-US"/>
              <a:t>To take the customer from your prospect list and get them on your pipeline list i.e. terms agreed and you will get work from them in the future.</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3291E496-E338-4294-AE6F-1757D6E3C240}"/>
              </a:ext>
            </a:extLst>
          </p:cNvPr>
          <p:cNvSpPr>
            <a:spLocks noGrp="1" noChangeArrowheads="1"/>
          </p:cNvSpPr>
          <p:nvPr>
            <p:ph type="title"/>
          </p:nvPr>
        </p:nvSpPr>
        <p:spPr/>
        <p:txBody>
          <a:bodyPr/>
          <a:lstStyle/>
          <a:p>
            <a:pPr eaLnBrk="1" hangingPunct="1"/>
            <a:r>
              <a:rPr lang="en-GB" altLang="en-US"/>
              <a:t>Processing a BITE.</a:t>
            </a:r>
          </a:p>
        </p:txBody>
      </p:sp>
      <p:sp>
        <p:nvSpPr>
          <p:cNvPr id="96259" name="Rectangle 3">
            <a:extLst>
              <a:ext uri="{FF2B5EF4-FFF2-40B4-BE49-F238E27FC236}">
                <a16:creationId xmlns:a16="http://schemas.microsoft.com/office/drawing/2014/main" id="{F34DB6F9-4DCB-4EAC-B9CC-6CBBEEC8DBC6}"/>
              </a:ext>
            </a:extLst>
          </p:cNvPr>
          <p:cNvSpPr>
            <a:spLocks noGrp="1" noChangeArrowheads="1"/>
          </p:cNvSpPr>
          <p:nvPr>
            <p:ph type="body" idx="1"/>
          </p:nvPr>
        </p:nvSpPr>
        <p:spPr/>
        <p:txBody>
          <a:bodyPr/>
          <a:lstStyle/>
          <a:p>
            <a:pPr marL="0" indent="0" eaLnBrk="1" hangingPunct="1">
              <a:buFontTx/>
              <a:buNone/>
              <a:defRPr/>
            </a:pPr>
            <a:endParaRPr lang="en-GB" altLang="en-US" dirty="0"/>
          </a:p>
          <a:p>
            <a:pPr eaLnBrk="1" hangingPunct="1">
              <a:defRPr/>
            </a:pPr>
            <a:r>
              <a:rPr lang="en-GB" dirty="0"/>
              <a:t>Evaluation of a vacancy, </a:t>
            </a:r>
          </a:p>
          <a:p>
            <a:pPr eaLnBrk="1" hangingPunct="1">
              <a:defRPr/>
            </a:pPr>
            <a:r>
              <a:rPr lang="en-GB" dirty="0"/>
              <a:t>Producing an agreement statement,</a:t>
            </a:r>
          </a:p>
          <a:p>
            <a:pPr eaLnBrk="1" hangingPunct="1">
              <a:defRPr/>
            </a:pPr>
            <a:r>
              <a:rPr lang="en-GB" b="1" dirty="0"/>
              <a:t>Negotiating the rates and establishing how flexible the client is – the second phone call.</a:t>
            </a:r>
          </a:p>
          <a:p>
            <a:pPr eaLnBrk="1" hangingPunct="1">
              <a:defRPr/>
            </a:pPr>
            <a:r>
              <a:rPr lang="en-GB" dirty="0"/>
              <a:t>Confirming the agreement. </a:t>
            </a:r>
          </a:p>
          <a:p>
            <a:pPr marL="0" indent="0" eaLnBrk="1" hangingPunct="1">
              <a:buFontTx/>
              <a:buNone/>
              <a:defRPr/>
            </a:pPr>
            <a:endParaRPr lang="en-GB" alt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7BA73394-032E-46E8-BB28-B399CB9B6EF1}"/>
              </a:ext>
            </a:extLst>
          </p:cNvPr>
          <p:cNvSpPr>
            <a:spLocks noGrp="1" noChangeArrowheads="1"/>
          </p:cNvSpPr>
          <p:nvPr>
            <p:ph type="title"/>
          </p:nvPr>
        </p:nvSpPr>
        <p:spPr/>
        <p:txBody>
          <a:bodyPr/>
          <a:lstStyle/>
          <a:p>
            <a:r>
              <a:rPr lang="en-GB" altLang="en-US" sz="3600"/>
              <a:t> The four things to consider </a:t>
            </a:r>
            <a:br>
              <a:rPr lang="en-GB" altLang="en-US" sz="3600"/>
            </a:br>
            <a:r>
              <a:rPr lang="en-GB" altLang="en-US" sz="3600"/>
              <a:t>for recruitment to happen</a:t>
            </a:r>
          </a:p>
        </p:txBody>
      </p:sp>
      <p:sp>
        <p:nvSpPr>
          <p:cNvPr id="7171" name="Content Placeholder 2">
            <a:extLst>
              <a:ext uri="{FF2B5EF4-FFF2-40B4-BE49-F238E27FC236}">
                <a16:creationId xmlns:a16="http://schemas.microsoft.com/office/drawing/2014/main" id="{C69495B8-59F4-45F2-A92C-1CC06AD3A2AB}"/>
              </a:ext>
            </a:extLst>
          </p:cNvPr>
          <p:cNvSpPr>
            <a:spLocks noGrp="1" noChangeArrowheads="1"/>
          </p:cNvSpPr>
          <p:nvPr>
            <p:ph idx="1"/>
          </p:nvPr>
        </p:nvSpPr>
        <p:spPr>
          <a:xfrm>
            <a:off x="457200" y="1484313"/>
            <a:ext cx="8229600" cy="4681537"/>
          </a:xfrm>
        </p:spPr>
        <p:txBody>
          <a:bodyPr/>
          <a:lstStyle/>
          <a:p>
            <a:pPr algn="just">
              <a:defRPr/>
            </a:pPr>
            <a:r>
              <a:rPr lang="en-GB" altLang="en-US" sz="1800" b="1" dirty="0"/>
              <a:t>Job Match </a:t>
            </a:r>
            <a:r>
              <a:rPr lang="en-GB" altLang="en-US" sz="1800" dirty="0"/>
              <a:t>– There has to be a reasonable match between the CV and the job requirements – are there alternatives? </a:t>
            </a:r>
          </a:p>
          <a:p>
            <a:pPr marL="0" indent="0" algn="just">
              <a:buFontTx/>
              <a:buNone/>
              <a:defRPr/>
            </a:pPr>
            <a:endParaRPr lang="en-GB" altLang="en-US" sz="1800" dirty="0"/>
          </a:p>
          <a:p>
            <a:pPr algn="just">
              <a:defRPr/>
            </a:pPr>
            <a:r>
              <a:rPr lang="en-GB" altLang="en-US" sz="1800" b="1" dirty="0"/>
              <a:t>Location</a:t>
            </a:r>
            <a:r>
              <a:rPr lang="en-GB" altLang="en-US" sz="1800" dirty="0"/>
              <a:t> - Only candidates in the right geographical area or who are prepared to move to the area, are going to be interested in a  role / company – can relocation assistance or working from home be offered to increase the talent pool?</a:t>
            </a:r>
          </a:p>
          <a:p>
            <a:pPr marL="0" indent="0" algn="just">
              <a:buFontTx/>
              <a:buNone/>
              <a:defRPr/>
            </a:pPr>
            <a:endParaRPr lang="en-GB" altLang="en-US" sz="1800" dirty="0"/>
          </a:p>
          <a:p>
            <a:pPr algn="just">
              <a:defRPr/>
            </a:pPr>
            <a:r>
              <a:rPr lang="en-GB" altLang="en-US" sz="1800" b="1" dirty="0"/>
              <a:t>Salary</a:t>
            </a:r>
            <a:r>
              <a:rPr lang="en-GB" altLang="en-US" sz="1800" dirty="0"/>
              <a:t> – the salary has to be realistic for the role in the wider economy and not just to fit into the company’s salary structure – is there a bonus structure or other inducements available?</a:t>
            </a:r>
          </a:p>
          <a:p>
            <a:pPr marL="0" indent="0" algn="just">
              <a:buFontTx/>
              <a:buNone/>
              <a:defRPr/>
            </a:pPr>
            <a:endParaRPr lang="en-GB" altLang="en-US" sz="1800" dirty="0"/>
          </a:p>
          <a:p>
            <a:pPr algn="just">
              <a:defRPr/>
            </a:pPr>
            <a:r>
              <a:rPr lang="en-GB" altLang="en-US" sz="1800" b="1" dirty="0"/>
              <a:t>Motivation</a:t>
            </a:r>
            <a:r>
              <a:rPr lang="en-GB" altLang="en-US" sz="1800" dirty="0"/>
              <a:t> – Regardless of the job match, at interview, both the candidate and the company have to LIKE what they see (unless they are desperate) – why would someone leave their current role and join your company?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C877806F-B822-481E-9677-3D13F5337B68}"/>
              </a:ext>
            </a:extLst>
          </p:cNvPr>
          <p:cNvSpPr>
            <a:spLocks noGrp="1" noChangeArrowheads="1"/>
          </p:cNvSpPr>
          <p:nvPr>
            <p:ph type="title"/>
          </p:nvPr>
        </p:nvSpPr>
        <p:spPr/>
        <p:txBody>
          <a:bodyPr/>
          <a:lstStyle/>
          <a:p>
            <a:br>
              <a:rPr lang="en-GB" altLang="en-US"/>
            </a:br>
            <a:r>
              <a:rPr lang="en-GB" altLang="en-US"/>
              <a:t>Evaluation of a vacancy </a:t>
            </a:r>
            <a:br>
              <a:rPr lang="en-GB" altLang="en-US"/>
            </a:br>
            <a:endParaRPr lang="en-GB" altLang="en-US"/>
          </a:p>
        </p:txBody>
      </p:sp>
      <p:sp>
        <p:nvSpPr>
          <p:cNvPr id="3" name="Content Placeholder 2">
            <a:extLst>
              <a:ext uri="{FF2B5EF4-FFF2-40B4-BE49-F238E27FC236}">
                <a16:creationId xmlns:a16="http://schemas.microsoft.com/office/drawing/2014/main" id="{F7F0DE30-214E-4247-9AD5-F9688DFE0F24}"/>
              </a:ext>
            </a:extLst>
          </p:cNvPr>
          <p:cNvSpPr>
            <a:spLocks noGrp="1"/>
          </p:cNvSpPr>
          <p:nvPr>
            <p:ph idx="1"/>
          </p:nvPr>
        </p:nvSpPr>
        <p:spPr>
          <a:xfrm>
            <a:off x="457200" y="1600200"/>
            <a:ext cx="8229600" cy="4708525"/>
          </a:xfrm>
        </p:spPr>
        <p:txBody>
          <a:bodyPr/>
          <a:lstStyle/>
          <a:p>
            <a:pPr marL="0" indent="0">
              <a:buFontTx/>
              <a:buNone/>
              <a:defRPr/>
            </a:pPr>
            <a:r>
              <a:rPr lang="en-GB" dirty="0"/>
              <a:t>Even though it is tempting to try and work on the role straight away all you know at this point is what the company wants, not why they NEED the person and how difficult it could be.</a:t>
            </a:r>
          </a:p>
          <a:p>
            <a:pPr>
              <a:defRPr/>
            </a:pPr>
            <a:r>
              <a:rPr lang="en-GB" dirty="0"/>
              <a:t>From a word search assess the viability of the proposed assignment.</a:t>
            </a:r>
          </a:p>
          <a:p>
            <a:pPr>
              <a:defRPr/>
            </a:pPr>
            <a:r>
              <a:rPr lang="en-GB" dirty="0"/>
              <a:t>Assess how we are going to make an offer (agreement statement) to the client.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B4713600-E23C-473E-BF3C-E8F5BF58ED69}"/>
              </a:ext>
            </a:extLst>
          </p:cNvPr>
          <p:cNvSpPr>
            <a:spLocks noGrp="1" noChangeArrowheads="1"/>
          </p:cNvSpPr>
          <p:nvPr>
            <p:ph type="title"/>
          </p:nvPr>
        </p:nvSpPr>
        <p:spPr/>
        <p:txBody>
          <a:bodyPr/>
          <a:lstStyle/>
          <a:p>
            <a:br>
              <a:rPr lang="en-GB" altLang="en-US"/>
            </a:br>
            <a:r>
              <a:rPr lang="en-GB" altLang="en-US"/>
              <a:t>Producing an </a:t>
            </a:r>
            <a:br>
              <a:rPr lang="en-GB" altLang="en-US"/>
            </a:br>
            <a:r>
              <a:rPr lang="en-GB" altLang="en-US"/>
              <a:t>agreement statement.</a:t>
            </a:r>
            <a:br>
              <a:rPr lang="en-GB" altLang="en-US"/>
            </a:br>
            <a:endParaRPr lang="en-GB" altLang="en-US"/>
          </a:p>
        </p:txBody>
      </p:sp>
      <p:sp>
        <p:nvSpPr>
          <p:cNvPr id="8195" name="Content Placeholder 2">
            <a:extLst>
              <a:ext uri="{FF2B5EF4-FFF2-40B4-BE49-F238E27FC236}">
                <a16:creationId xmlns:a16="http://schemas.microsoft.com/office/drawing/2014/main" id="{C679B4E2-DE12-4182-8434-0C171305190F}"/>
              </a:ext>
            </a:extLst>
          </p:cNvPr>
          <p:cNvSpPr>
            <a:spLocks noGrp="1" noChangeArrowheads="1"/>
          </p:cNvSpPr>
          <p:nvPr>
            <p:ph idx="1"/>
          </p:nvPr>
        </p:nvSpPr>
        <p:spPr/>
        <p:txBody>
          <a:bodyPr/>
          <a:lstStyle/>
          <a:p>
            <a:pPr marL="0" indent="0">
              <a:buFontTx/>
              <a:buNone/>
            </a:pPr>
            <a:r>
              <a:rPr lang="en-GB" altLang="en-US"/>
              <a:t>The objectives of an agreement statement is to establish credibility, ensure the Client  knows they are dealing with a consultant, and not a high street agent and negotiate the best rates.</a:t>
            </a:r>
          </a:p>
          <a:p>
            <a:pPr marL="0" indent="0">
              <a:buFontTx/>
              <a:buNone/>
            </a:pPr>
            <a:r>
              <a:rPr lang="en-GB" altLang="en-US"/>
              <a:t>An agreement statement is our most effective marketing literature and, along with the service agreement, is our offer to the client. </a:t>
            </a:r>
          </a:p>
          <a:p>
            <a:pPr marL="0" indent="0">
              <a:buFontTx/>
              <a:buNone/>
            </a:pPr>
            <a:endParaRPr lang="en-GB"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77713507-1D94-40AF-88E8-1CC6C07B20ED}"/>
              </a:ext>
            </a:extLst>
          </p:cNvPr>
          <p:cNvSpPr>
            <a:spLocks noGrp="1" noChangeArrowheads="1"/>
          </p:cNvSpPr>
          <p:nvPr>
            <p:ph type="title"/>
          </p:nvPr>
        </p:nvSpPr>
        <p:spPr>
          <a:xfrm>
            <a:off x="457200" y="274638"/>
            <a:ext cx="8229600" cy="1498600"/>
          </a:xfrm>
        </p:spPr>
        <p:txBody>
          <a:bodyPr/>
          <a:lstStyle/>
          <a:p>
            <a:br>
              <a:rPr lang="en-GB" altLang="en-US"/>
            </a:br>
            <a:r>
              <a:rPr lang="en-GB" altLang="en-US"/>
              <a:t>Producing an </a:t>
            </a:r>
            <a:br>
              <a:rPr lang="en-GB" altLang="en-US"/>
            </a:br>
            <a:r>
              <a:rPr lang="en-GB" altLang="en-US"/>
              <a:t>agreement statement con.</a:t>
            </a:r>
            <a:br>
              <a:rPr lang="en-GB" altLang="en-US"/>
            </a:br>
            <a:endParaRPr lang="en-GB" altLang="en-US"/>
          </a:p>
        </p:txBody>
      </p:sp>
      <p:sp>
        <p:nvSpPr>
          <p:cNvPr id="9219" name="Content Placeholder 2">
            <a:extLst>
              <a:ext uri="{FF2B5EF4-FFF2-40B4-BE49-F238E27FC236}">
                <a16:creationId xmlns:a16="http://schemas.microsoft.com/office/drawing/2014/main" id="{7AE6C5D8-94CE-4C80-B9AA-ABD48B8483BF}"/>
              </a:ext>
            </a:extLst>
          </p:cNvPr>
          <p:cNvSpPr>
            <a:spLocks noGrp="1" noChangeArrowheads="1"/>
          </p:cNvSpPr>
          <p:nvPr>
            <p:ph idx="1"/>
          </p:nvPr>
        </p:nvSpPr>
        <p:spPr/>
        <p:txBody>
          <a:bodyPr/>
          <a:lstStyle/>
          <a:p>
            <a:pPr marL="0" indent="0">
              <a:buFontTx/>
              <a:buNone/>
            </a:pPr>
            <a:r>
              <a:rPr lang="en-GB" altLang="en-US" sz="2800"/>
              <a:t>It serves three purposes:</a:t>
            </a:r>
          </a:p>
          <a:p>
            <a:pPr marL="0" indent="0">
              <a:buFontTx/>
              <a:buAutoNum type="arabicPeriod"/>
            </a:pPr>
            <a:r>
              <a:rPr lang="en-GB" altLang="en-US" sz="2800"/>
              <a:t>You can establish your credibility - you could tell them about AES and that you are a specialist in their sector for example.</a:t>
            </a:r>
          </a:p>
          <a:p>
            <a:pPr marL="0" indent="0">
              <a:buFontTx/>
              <a:buAutoNum type="arabicPeriod"/>
            </a:pPr>
            <a:r>
              <a:rPr lang="en-GB" altLang="en-US" sz="2800"/>
              <a:t>You can display you have done your research and you know what you are talking about.</a:t>
            </a:r>
          </a:p>
          <a:p>
            <a:pPr marL="0" indent="0">
              <a:buFontTx/>
              <a:buAutoNum type="arabicPeriod"/>
            </a:pPr>
            <a:r>
              <a:rPr lang="en-GB" altLang="en-US" sz="2800"/>
              <a:t>Make them an offer, based on the facts you know and your knowledge gleaned in the evaluation</a:t>
            </a:r>
            <a:r>
              <a:rPr lang="en-GB" altLang="en-US"/>
              <a:t>.</a:t>
            </a:r>
          </a:p>
          <a:p>
            <a:pPr marL="0" indent="0">
              <a:buFontTx/>
              <a:buAutoNum type="arabicPeriod"/>
            </a:pPr>
            <a:endParaRPr lang="en-GB"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84601B9F-A95A-4978-BF31-51DCC2A507CA}"/>
              </a:ext>
            </a:extLst>
          </p:cNvPr>
          <p:cNvSpPr>
            <a:spLocks noGrp="1" noChangeArrowheads="1"/>
          </p:cNvSpPr>
          <p:nvPr>
            <p:ph type="title"/>
          </p:nvPr>
        </p:nvSpPr>
        <p:spPr/>
        <p:txBody>
          <a:bodyPr/>
          <a:lstStyle/>
          <a:p>
            <a:pPr eaLnBrk="1" hangingPunct="1"/>
            <a:br>
              <a:rPr lang="en-GB" altLang="en-US" sz="3600" b="1"/>
            </a:br>
            <a:r>
              <a:rPr lang="en-GB" altLang="en-US" sz="3600" b="1"/>
              <a:t>The second phone call.</a:t>
            </a:r>
            <a:br>
              <a:rPr lang="en-GB" altLang="en-US" sz="2400" b="1"/>
            </a:br>
            <a:endParaRPr lang="en-GB" altLang="en-US" sz="3600"/>
          </a:p>
        </p:txBody>
      </p:sp>
      <p:sp>
        <p:nvSpPr>
          <p:cNvPr id="10243" name="Content Placeholder 2">
            <a:extLst>
              <a:ext uri="{FF2B5EF4-FFF2-40B4-BE49-F238E27FC236}">
                <a16:creationId xmlns:a16="http://schemas.microsoft.com/office/drawing/2014/main" id="{2A87427D-9691-40D7-8F55-A1BC2C207913}"/>
              </a:ext>
            </a:extLst>
          </p:cNvPr>
          <p:cNvSpPr>
            <a:spLocks noGrp="1" noChangeArrowheads="1"/>
          </p:cNvSpPr>
          <p:nvPr>
            <p:ph idx="1"/>
          </p:nvPr>
        </p:nvSpPr>
        <p:spPr>
          <a:xfrm>
            <a:off x="457200" y="1600200"/>
            <a:ext cx="8229600" cy="4637088"/>
          </a:xfrm>
        </p:spPr>
        <p:txBody>
          <a:bodyPr/>
          <a:lstStyle/>
          <a:p>
            <a:pPr marL="0" indent="0">
              <a:buFontTx/>
              <a:buNone/>
            </a:pPr>
            <a:endParaRPr lang="en-GB" altLang="en-US" sz="1600"/>
          </a:p>
          <a:p>
            <a:pPr marL="0" indent="0">
              <a:buFontTx/>
              <a:buNone/>
            </a:pPr>
            <a:r>
              <a:rPr lang="en-GB" altLang="en-US" sz="1600" b="1"/>
              <a:t>Objectives -  to try an form a relationship with a client, see how flexible they are and establish their NEEDS for the role and finally negotiating the terms. Typical questions:</a:t>
            </a:r>
            <a:endParaRPr lang="en-GB" altLang="en-US" sz="1600"/>
          </a:p>
          <a:p>
            <a:pPr marL="0" indent="0">
              <a:buFontTx/>
              <a:buNone/>
            </a:pPr>
            <a:endParaRPr lang="en-GB" altLang="en-US" sz="1600"/>
          </a:p>
          <a:p>
            <a:pPr marL="0" indent="0">
              <a:buFontTx/>
              <a:buNone/>
            </a:pPr>
            <a:r>
              <a:rPr lang="en-GB" altLang="en-US" sz="1600"/>
              <a:t>What have you done about this assignment up to now?</a:t>
            </a:r>
          </a:p>
          <a:p>
            <a:pPr marL="0" indent="0">
              <a:buFontTx/>
              <a:buNone/>
            </a:pPr>
            <a:endParaRPr lang="en-GB" altLang="en-US" sz="1600"/>
          </a:p>
          <a:p>
            <a:pPr marL="0" indent="0">
              <a:buFontTx/>
              <a:buNone/>
            </a:pPr>
            <a:r>
              <a:rPr lang="en-GB" altLang="en-US" sz="1600"/>
              <a:t>Is this assignment confidential  and when does this person need to be in place?</a:t>
            </a:r>
          </a:p>
          <a:p>
            <a:pPr marL="0" indent="0">
              <a:buFontTx/>
              <a:buNone/>
            </a:pPr>
            <a:endParaRPr lang="en-GB" altLang="en-US" sz="1600"/>
          </a:p>
          <a:p>
            <a:pPr marL="0" indent="0">
              <a:buFontTx/>
              <a:buNone/>
            </a:pPr>
            <a:r>
              <a:rPr lang="en-GB" altLang="en-US" sz="1600"/>
              <a:t>Who is actually the recruitment manager for this role, (if it is not you) and can I speak to them?</a:t>
            </a:r>
          </a:p>
          <a:p>
            <a:pPr marL="0" indent="0">
              <a:buFontTx/>
              <a:buNone/>
            </a:pPr>
            <a:endParaRPr lang="en-GB" altLang="en-US" sz="1600"/>
          </a:p>
          <a:p>
            <a:pPr marL="0" indent="0">
              <a:buFontTx/>
              <a:buNone/>
            </a:pPr>
            <a:r>
              <a:rPr lang="en-GB" altLang="en-US" sz="1600"/>
              <a:t>What will be the impact on the business if this role is not filled?</a:t>
            </a:r>
          </a:p>
          <a:p>
            <a:pPr marL="0" indent="0">
              <a:buFontTx/>
              <a:buNone/>
            </a:pPr>
            <a:endParaRPr lang="en-GB" altLang="en-US" sz="1600"/>
          </a:p>
          <a:p>
            <a:pPr marL="0" indent="0">
              <a:buFontTx/>
              <a:buNone/>
            </a:pPr>
            <a:r>
              <a:rPr lang="en-GB" altLang="en-US" sz="1600"/>
              <a:t>Do you understand what I have offered fee wise and how the repeat business benefit works over the next 12 months?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249BC6BC-40BA-4456-A531-8B3E2C9B828A}"/>
              </a:ext>
            </a:extLst>
          </p:cNvPr>
          <p:cNvSpPr>
            <a:spLocks noGrp="1" noChangeArrowheads="1"/>
          </p:cNvSpPr>
          <p:nvPr>
            <p:ph type="title"/>
          </p:nvPr>
        </p:nvSpPr>
        <p:spPr/>
        <p:txBody>
          <a:bodyPr/>
          <a:lstStyle/>
          <a:p>
            <a:pPr eaLnBrk="1" hangingPunct="1"/>
            <a:br>
              <a:rPr lang="en-GB" altLang="en-US" sz="3200"/>
            </a:br>
            <a:r>
              <a:rPr lang="en-GB" altLang="en-US" sz="3200"/>
              <a:t>Confirming the agreement. </a:t>
            </a:r>
            <a:br>
              <a:rPr lang="en-GB" altLang="en-US" sz="3200"/>
            </a:br>
            <a:r>
              <a:rPr lang="en-GB" altLang="en-US" sz="3200"/>
              <a:t>Page 47 of your manual.</a:t>
            </a:r>
            <a:br>
              <a:rPr lang="en-GB" altLang="en-US" sz="2400"/>
            </a:br>
            <a:endParaRPr lang="en-GB" altLang="en-US" sz="3600"/>
          </a:p>
        </p:txBody>
      </p:sp>
      <p:sp>
        <p:nvSpPr>
          <p:cNvPr id="9219" name="Content Placeholder 2">
            <a:extLst>
              <a:ext uri="{FF2B5EF4-FFF2-40B4-BE49-F238E27FC236}">
                <a16:creationId xmlns:a16="http://schemas.microsoft.com/office/drawing/2014/main" id="{326B121F-A2B4-4B4B-85D1-E81658551093}"/>
              </a:ext>
            </a:extLst>
          </p:cNvPr>
          <p:cNvSpPr>
            <a:spLocks noGrp="1" noChangeArrowheads="1"/>
          </p:cNvSpPr>
          <p:nvPr>
            <p:ph idx="1"/>
          </p:nvPr>
        </p:nvSpPr>
        <p:spPr>
          <a:xfrm>
            <a:off x="457200" y="1600200"/>
            <a:ext cx="8229600" cy="4637088"/>
          </a:xfrm>
        </p:spPr>
        <p:txBody>
          <a:bodyPr/>
          <a:lstStyle/>
          <a:p>
            <a:pPr marL="0" indent="0">
              <a:buFontTx/>
              <a:buNone/>
              <a:defRPr/>
            </a:pPr>
            <a:r>
              <a:rPr lang="en-GB" altLang="en-US" dirty="0"/>
              <a:t>Objective - to establish and formalise an agreement. To </a:t>
            </a:r>
            <a:r>
              <a:rPr lang="en-GB" altLang="en-US"/>
              <a:t>cover:</a:t>
            </a:r>
          </a:p>
          <a:p>
            <a:pPr marL="0" indent="0">
              <a:buFontTx/>
              <a:buNone/>
              <a:defRPr/>
            </a:pPr>
            <a:endParaRPr lang="en-GB" altLang="en-US" dirty="0"/>
          </a:p>
          <a:p>
            <a:pPr>
              <a:defRPr/>
            </a:pPr>
            <a:r>
              <a:rPr lang="en-GB" altLang="en-US" dirty="0"/>
              <a:t>Precisely what we have agreed to look for.</a:t>
            </a:r>
          </a:p>
          <a:p>
            <a:pPr>
              <a:defRPr/>
            </a:pPr>
            <a:r>
              <a:rPr lang="en-GB" altLang="en-US" dirty="0"/>
              <a:t>To agree the terms.</a:t>
            </a:r>
          </a:p>
          <a:p>
            <a:pPr>
              <a:defRPr/>
            </a:pPr>
            <a:r>
              <a:rPr lang="en-GB" altLang="en-US" dirty="0"/>
              <a:t>To tell them when you will be back to them – its normally two days.</a:t>
            </a:r>
          </a:p>
        </p:txBody>
      </p:sp>
    </p:spTree>
  </p:cSld>
  <p:clrMapOvr>
    <a:masterClrMapping/>
  </p:clrMapOvr>
</p:sld>
</file>

<file path=ppt/theme/theme1.xml><?xml version="1.0" encoding="utf-8"?>
<a:theme xmlns:a="http://schemas.openxmlformats.org/drawingml/2006/main" name="Default Design">
  <a:themeElements>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9112</TotalTime>
  <Words>741</Words>
  <Application>Microsoft Office PowerPoint</Application>
  <PresentationFormat>On-screen Show (4:3)</PresentationFormat>
  <Paragraphs>55</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Times New Roman</vt:lpstr>
      <vt:lpstr>Calibri</vt:lpstr>
      <vt:lpstr>Default Design</vt:lpstr>
      <vt:lpstr>Module 6 - Evaluation of a bite</vt:lpstr>
      <vt:lpstr>Objectives of the  evaluation process</vt:lpstr>
      <vt:lpstr>Processing a BITE.</vt:lpstr>
      <vt:lpstr> The four things to consider  for recruitment to happen</vt:lpstr>
      <vt:lpstr> Evaluation of a vacancy  </vt:lpstr>
      <vt:lpstr> Producing an  agreement statement. </vt:lpstr>
      <vt:lpstr> Producing an  agreement statement con. </vt:lpstr>
      <vt:lpstr> The second phone call. </vt:lpstr>
      <vt:lpstr> Confirming the agreement.  Page 47 of your manual. </vt:lpstr>
    </vt:vector>
  </TitlesOfParts>
  <Company>Hill McGlynn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ecampbell</dc:creator>
  <cp:lastModifiedBy>Will Burton</cp:lastModifiedBy>
  <cp:revision>179</cp:revision>
  <dcterms:created xsi:type="dcterms:W3CDTF">2006-03-01T16:20:54Z</dcterms:created>
  <dcterms:modified xsi:type="dcterms:W3CDTF">2021-07-20T12:18:27Z</dcterms:modified>
</cp:coreProperties>
</file>