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67" r:id="rId2"/>
    <p:sldId id="379" r:id="rId3"/>
    <p:sldId id="383" r:id="rId4"/>
    <p:sldId id="378" r:id="rId5"/>
    <p:sldId id="382" r:id="rId6"/>
    <p:sldId id="380"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p:cViewPr varScale="1">
        <p:scale>
          <a:sx n="72" d="100"/>
          <a:sy n="72" d="100"/>
        </p:scale>
        <p:origin x="135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B6562E55-E167-40FB-BE98-006D7E7B1D97}"/>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099" name="Rectangle 3">
            <a:extLst>
              <a:ext uri="{FF2B5EF4-FFF2-40B4-BE49-F238E27FC236}">
                <a16:creationId xmlns:a16="http://schemas.microsoft.com/office/drawing/2014/main" id="{022B39C4-4209-4559-BF9F-FD83F93AF3F5}"/>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a:extLst>
              <a:ext uri="{FF2B5EF4-FFF2-40B4-BE49-F238E27FC236}">
                <a16:creationId xmlns:a16="http://schemas.microsoft.com/office/drawing/2014/main" id="{DA97FBCD-85AC-48CB-BC64-046350EC317D}"/>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2A2785F9-8CF7-4238-B13F-E47ACFACB2A8}"/>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a:extLst>
              <a:ext uri="{FF2B5EF4-FFF2-40B4-BE49-F238E27FC236}">
                <a16:creationId xmlns:a16="http://schemas.microsoft.com/office/drawing/2014/main" id="{B8759D70-917E-443D-AE93-2A732E9948F6}"/>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103" name="Rectangle 7">
            <a:extLst>
              <a:ext uri="{FF2B5EF4-FFF2-40B4-BE49-F238E27FC236}">
                <a16:creationId xmlns:a16="http://schemas.microsoft.com/office/drawing/2014/main" id="{058F215C-746F-42A9-A82C-6B03F2D56A41}"/>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378AF21-CE79-4A34-8159-31DF820E4ED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49888D2F-B5AE-4F5F-B3F2-8F57E3ADD43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2279B21-D8D2-4E13-82CB-974930F0434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FB99965-50B3-4E59-9CB5-20BC5B383C6B}"/>
              </a:ext>
            </a:extLst>
          </p:cNvPr>
          <p:cNvSpPr>
            <a:spLocks noGrp="1" noChangeArrowheads="1"/>
          </p:cNvSpPr>
          <p:nvPr>
            <p:ph type="sldNum" sz="quarter" idx="12"/>
          </p:nvPr>
        </p:nvSpPr>
        <p:spPr>
          <a:ln/>
        </p:spPr>
        <p:txBody>
          <a:bodyPr/>
          <a:lstStyle>
            <a:lvl1pPr>
              <a:defRPr/>
            </a:lvl1pPr>
          </a:lstStyle>
          <a:p>
            <a:pPr>
              <a:defRPr/>
            </a:pPr>
            <a:fld id="{75A46512-B8A9-439F-9B19-F5AEC8260C7D}" type="slidenum">
              <a:rPr lang="en-US" altLang="en-US"/>
              <a:pPr>
                <a:defRPr/>
              </a:pPr>
              <a:t>‹#›</a:t>
            </a:fld>
            <a:endParaRPr lang="en-US" altLang="en-US"/>
          </a:p>
        </p:txBody>
      </p:sp>
    </p:spTree>
    <p:extLst>
      <p:ext uri="{BB962C8B-B14F-4D97-AF65-F5344CB8AC3E}">
        <p14:creationId xmlns:p14="http://schemas.microsoft.com/office/powerpoint/2010/main" val="296941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61DF5D26-9F86-4269-8973-13EE68DBED0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9F69D7B-09A8-417C-BB4F-A9F54EF7748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D5C20BD-979D-4884-8520-06ADC2FE70D7}"/>
              </a:ext>
            </a:extLst>
          </p:cNvPr>
          <p:cNvSpPr>
            <a:spLocks noGrp="1" noChangeArrowheads="1"/>
          </p:cNvSpPr>
          <p:nvPr>
            <p:ph type="sldNum" sz="quarter" idx="12"/>
          </p:nvPr>
        </p:nvSpPr>
        <p:spPr>
          <a:ln/>
        </p:spPr>
        <p:txBody>
          <a:bodyPr/>
          <a:lstStyle>
            <a:lvl1pPr>
              <a:defRPr/>
            </a:lvl1pPr>
          </a:lstStyle>
          <a:p>
            <a:pPr>
              <a:defRPr/>
            </a:pPr>
            <a:fld id="{3041DB04-1731-4BF4-B3B2-C737DD4781D2}" type="slidenum">
              <a:rPr lang="en-US" altLang="en-US"/>
              <a:pPr>
                <a:defRPr/>
              </a:pPr>
              <a:t>‹#›</a:t>
            </a:fld>
            <a:endParaRPr lang="en-US" altLang="en-US"/>
          </a:p>
        </p:txBody>
      </p:sp>
    </p:spTree>
    <p:extLst>
      <p:ext uri="{BB962C8B-B14F-4D97-AF65-F5344CB8AC3E}">
        <p14:creationId xmlns:p14="http://schemas.microsoft.com/office/powerpoint/2010/main" val="1744936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0A0C75AF-B6C4-415A-8DFD-61E2C95EF6C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CD517B5-6B6E-438F-BC94-5796B58DB94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17EA290-3152-4A17-856D-BEC754F4C31B}"/>
              </a:ext>
            </a:extLst>
          </p:cNvPr>
          <p:cNvSpPr>
            <a:spLocks noGrp="1" noChangeArrowheads="1"/>
          </p:cNvSpPr>
          <p:nvPr>
            <p:ph type="sldNum" sz="quarter" idx="12"/>
          </p:nvPr>
        </p:nvSpPr>
        <p:spPr>
          <a:ln/>
        </p:spPr>
        <p:txBody>
          <a:bodyPr/>
          <a:lstStyle>
            <a:lvl1pPr>
              <a:defRPr/>
            </a:lvl1pPr>
          </a:lstStyle>
          <a:p>
            <a:pPr>
              <a:defRPr/>
            </a:pPr>
            <a:fld id="{4F247E7B-2183-4BC5-A229-0A778997C0AC}" type="slidenum">
              <a:rPr lang="en-US" altLang="en-US"/>
              <a:pPr>
                <a:defRPr/>
              </a:pPr>
              <a:t>‹#›</a:t>
            </a:fld>
            <a:endParaRPr lang="en-US" altLang="en-US"/>
          </a:p>
        </p:txBody>
      </p:sp>
    </p:spTree>
    <p:extLst>
      <p:ext uri="{BB962C8B-B14F-4D97-AF65-F5344CB8AC3E}">
        <p14:creationId xmlns:p14="http://schemas.microsoft.com/office/powerpoint/2010/main" val="7501549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9A803BD8-6136-48F2-839A-12B4DCAF8DF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E0EEA84-86DF-4FD3-AD80-812F42A9863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EABD97D-FBC1-4DFF-B50B-ACFC649C7617}"/>
              </a:ext>
            </a:extLst>
          </p:cNvPr>
          <p:cNvSpPr>
            <a:spLocks noGrp="1" noChangeArrowheads="1"/>
          </p:cNvSpPr>
          <p:nvPr>
            <p:ph type="sldNum" sz="quarter" idx="12"/>
          </p:nvPr>
        </p:nvSpPr>
        <p:spPr>
          <a:ln/>
        </p:spPr>
        <p:txBody>
          <a:bodyPr/>
          <a:lstStyle>
            <a:lvl1pPr>
              <a:defRPr/>
            </a:lvl1pPr>
          </a:lstStyle>
          <a:p>
            <a:pPr>
              <a:defRPr/>
            </a:pPr>
            <a:fld id="{0F32854E-B5ED-4383-9DCE-D89D09C71CCB}" type="slidenum">
              <a:rPr lang="en-US" altLang="en-US"/>
              <a:pPr>
                <a:defRPr/>
              </a:pPr>
              <a:t>‹#›</a:t>
            </a:fld>
            <a:endParaRPr lang="en-US" altLang="en-US"/>
          </a:p>
        </p:txBody>
      </p:sp>
    </p:spTree>
    <p:extLst>
      <p:ext uri="{BB962C8B-B14F-4D97-AF65-F5344CB8AC3E}">
        <p14:creationId xmlns:p14="http://schemas.microsoft.com/office/powerpoint/2010/main" val="288391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5559213E-5A1D-4F0B-8DE0-98827A5C02D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C6C1116-5976-4E59-9108-0BBFCD6DE3E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C9BB044-F338-49B2-93FB-13AC8F21BDBE}"/>
              </a:ext>
            </a:extLst>
          </p:cNvPr>
          <p:cNvSpPr>
            <a:spLocks noGrp="1" noChangeArrowheads="1"/>
          </p:cNvSpPr>
          <p:nvPr>
            <p:ph type="sldNum" sz="quarter" idx="12"/>
          </p:nvPr>
        </p:nvSpPr>
        <p:spPr>
          <a:ln/>
        </p:spPr>
        <p:txBody>
          <a:bodyPr/>
          <a:lstStyle>
            <a:lvl1pPr>
              <a:defRPr/>
            </a:lvl1pPr>
          </a:lstStyle>
          <a:p>
            <a:pPr>
              <a:defRPr/>
            </a:pPr>
            <a:fld id="{8E91BB50-6942-4343-BBFA-A3FD47F4D566}" type="slidenum">
              <a:rPr lang="en-US" altLang="en-US"/>
              <a:pPr>
                <a:defRPr/>
              </a:pPr>
              <a:t>‹#›</a:t>
            </a:fld>
            <a:endParaRPr lang="en-US" altLang="en-US"/>
          </a:p>
        </p:txBody>
      </p:sp>
    </p:spTree>
    <p:extLst>
      <p:ext uri="{BB962C8B-B14F-4D97-AF65-F5344CB8AC3E}">
        <p14:creationId xmlns:p14="http://schemas.microsoft.com/office/powerpoint/2010/main" val="2107129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C57F5C14-8B6F-45D9-B0DB-8700AB36679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B7CB68B-131B-4C90-9D9A-1533A6B4328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4CDA828-F801-4737-82B6-905F0BE6EA1A}"/>
              </a:ext>
            </a:extLst>
          </p:cNvPr>
          <p:cNvSpPr>
            <a:spLocks noGrp="1" noChangeArrowheads="1"/>
          </p:cNvSpPr>
          <p:nvPr>
            <p:ph type="sldNum" sz="quarter" idx="12"/>
          </p:nvPr>
        </p:nvSpPr>
        <p:spPr>
          <a:ln/>
        </p:spPr>
        <p:txBody>
          <a:bodyPr/>
          <a:lstStyle>
            <a:lvl1pPr>
              <a:defRPr/>
            </a:lvl1pPr>
          </a:lstStyle>
          <a:p>
            <a:pPr>
              <a:defRPr/>
            </a:pPr>
            <a:fld id="{2A63BBCA-417E-45E6-B34D-91650C780689}" type="slidenum">
              <a:rPr lang="en-US" altLang="en-US"/>
              <a:pPr>
                <a:defRPr/>
              </a:pPr>
              <a:t>‹#›</a:t>
            </a:fld>
            <a:endParaRPr lang="en-US" altLang="en-US"/>
          </a:p>
        </p:txBody>
      </p:sp>
    </p:spTree>
    <p:extLst>
      <p:ext uri="{BB962C8B-B14F-4D97-AF65-F5344CB8AC3E}">
        <p14:creationId xmlns:p14="http://schemas.microsoft.com/office/powerpoint/2010/main" val="935272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5959322F-4A0E-4302-BC22-4DD2DA2F738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3AE8B34-68FA-4FC0-AD21-67A0D1DC61B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EC2AD716-C3AC-4617-A998-963F436C6F54}"/>
              </a:ext>
            </a:extLst>
          </p:cNvPr>
          <p:cNvSpPr>
            <a:spLocks noGrp="1" noChangeArrowheads="1"/>
          </p:cNvSpPr>
          <p:nvPr>
            <p:ph type="sldNum" sz="quarter" idx="12"/>
          </p:nvPr>
        </p:nvSpPr>
        <p:spPr>
          <a:ln/>
        </p:spPr>
        <p:txBody>
          <a:bodyPr/>
          <a:lstStyle>
            <a:lvl1pPr>
              <a:defRPr/>
            </a:lvl1pPr>
          </a:lstStyle>
          <a:p>
            <a:pPr>
              <a:defRPr/>
            </a:pPr>
            <a:fld id="{C2450096-5DF3-433A-8BBD-2B58EA44FD29}" type="slidenum">
              <a:rPr lang="en-US" altLang="en-US"/>
              <a:pPr>
                <a:defRPr/>
              </a:pPr>
              <a:t>‹#›</a:t>
            </a:fld>
            <a:endParaRPr lang="en-US" altLang="en-US"/>
          </a:p>
        </p:txBody>
      </p:sp>
    </p:spTree>
    <p:extLst>
      <p:ext uri="{BB962C8B-B14F-4D97-AF65-F5344CB8AC3E}">
        <p14:creationId xmlns:p14="http://schemas.microsoft.com/office/powerpoint/2010/main" val="3469344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EFBF68FE-712F-4A2F-8787-5036E728D5EF}"/>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13D184AE-3461-4B51-BB21-3431D100B19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8B29FE34-8056-495A-8821-48F84965E9A5}"/>
              </a:ext>
            </a:extLst>
          </p:cNvPr>
          <p:cNvSpPr>
            <a:spLocks noGrp="1" noChangeArrowheads="1"/>
          </p:cNvSpPr>
          <p:nvPr>
            <p:ph type="sldNum" sz="quarter" idx="12"/>
          </p:nvPr>
        </p:nvSpPr>
        <p:spPr>
          <a:ln/>
        </p:spPr>
        <p:txBody>
          <a:bodyPr/>
          <a:lstStyle>
            <a:lvl1pPr>
              <a:defRPr/>
            </a:lvl1pPr>
          </a:lstStyle>
          <a:p>
            <a:pPr>
              <a:defRPr/>
            </a:pPr>
            <a:fld id="{131F566C-E061-4CF1-B491-883166078341}" type="slidenum">
              <a:rPr lang="en-US" altLang="en-US"/>
              <a:pPr>
                <a:defRPr/>
              </a:pPr>
              <a:t>‹#›</a:t>
            </a:fld>
            <a:endParaRPr lang="en-US" altLang="en-US"/>
          </a:p>
        </p:txBody>
      </p:sp>
    </p:spTree>
    <p:extLst>
      <p:ext uri="{BB962C8B-B14F-4D97-AF65-F5344CB8AC3E}">
        <p14:creationId xmlns:p14="http://schemas.microsoft.com/office/powerpoint/2010/main" val="4156000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D3A367D5-1435-41BF-9E24-A6896A02A748}"/>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8D10F84E-DA17-4C84-8B6F-1AFEA46FE17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F438D0A3-7554-410F-BD84-0EA075E0C5DE}"/>
              </a:ext>
            </a:extLst>
          </p:cNvPr>
          <p:cNvSpPr>
            <a:spLocks noGrp="1" noChangeArrowheads="1"/>
          </p:cNvSpPr>
          <p:nvPr>
            <p:ph type="sldNum" sz="quarter" idx="12"/>
          </p:nvPr>
        </p:nvSpPr>
        <p:spPr>
          <a:ln/>
        </p:spPr>
        <p:txBody>
          <a:bodyPr/>
          <a:lstStyle>
            <a:lvl1pPr>
              <a:defRPr/>
            </a:lvl1pPr>
          </a:lstStyle>
          <a:p>
            <a:pPr>
              <a:defRPr/>
            </a:pPr>
            <a:fld id="{DFB79AF7-7539-4A42-8D43-918F88418812}" type="slidenum">
              <a:rPr lang="en-US" altLang="en-US"/>
              <a:pPr>
                <a:defRPr/>
              </a:pPr>
              <a:t>‹#›</a:t>
            </a:fld>
            <a:endParaRPr lang="en-US" altLang="en-US"/>
          </a:p>
        </p:txBody>
      </p:sp>
    </p:spTree>
    <p:extLst>
      <p:ext uri="{BB962C8B-B14F-4D97-AF65-F5344CB8AC3E}">
        <p14:creationId xmlns:p14="http://schemas.microsoft.com/office/powerpoint/2010/main" val="3741304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C601E59-5330-40BC-9836-E6E4FDF46A25}"/>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8058CF79-B2C5-4CB2-8FDD-CE7BDDE2C33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853162F8-2F66-4EE5-BC90-79500CD6E2E4}"/>
              </a:ext>
            </a:extLst>
          </p:cNvPr>
          <p:cNvSpPr>
            <a:spLocks noGrp="1" noChangeArrowheads="1"/>
          </p:cNvSpPr>
          <p:nvPr>
            <p:ph type="sldNum" sz="quarter" idx="12"/>
          </p:nvPr>
        </p:nvSpPr>
        <p:spPr>
          <a:ln/>
        </p:spPr>
        <p:txBody>
          <a:bodyPr/>
          <a:lstStyle>
            <a:lvl1pPr>
              <a:defRPr/>
            </a:lvl1pPr>
          </a:lstStyle>
          <a:p>
            <a:pPr>
              <a:defRPr/>
            </a:pPr>
            <a:fld id="{DD995DFB-B4BE-4EB8-A8C2-892FED332869}" type="slidenum">
              <a:rPr lang="en-US" altLang="en-US"/>
              <a:pPr>
                <a:defRPr/>
              </a:pPr>
              <a:t>‹#›</a:t>
            </a:fld>
            <a:endParaRPr lang="en-US" altLang="en-US"/>
          </a:p>
        </p:txBody>
      </p:sp>
    </p:spTree>
    <p:extLst>
      <p:ext uri="{BB962C8B-B14F-4D97-AF65-F5344CB8AC3E}">
        <p14:creationId xmlns:p14="http://schemas.microsoft.com/office/powerpoint/2010/main" val="1973430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C362EBB-0044-4B4E-880B-5A6C19212B0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E0114CB-6DE3-402B-975F-9CB8B5B0586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CB76003-C43A-4595-AC4D-B20EB42D8A6A}"/>
              </a:ext>
            </a:extLst>
          </p:cNvPr>
          <p:cNvSpPr>
            <a:spLocks noGrp="1" noChangeArrowheads="1"/>
          </p:cNvSpPr>
          <p:nvPr>
            <p:ph type="sldNum" sz="quarter" idx="12"/>
          </p:nvPr>
        </p:nvSpPr>
        <p:spPr>
          <a:ln/>
        </p:spPr>
        <p:txBody>
          <a:bodyPr/>
          <a:lstStyle>
            <a:lvl1pPr>
              <a:defRPr/>
            </a:lvl1pPr>
          </a:lstStyle>
          <a:p>
            <a:pPr>
              <a:defRPr/>
            </a:pPr>
            <a:fld id="{C5D39D4C-7128-4A16-8E51-E6AEC1F9395C}" type="slidenum">
              <a:rPr lang="en-US" altLang="en-US"/>
              <a:pPr>
                <a:defRPr/>
              </a:pPr>
              <a:t>‹#›</a:t>
            </a:fld>
            <a:endParaRPr lang="en-US" altLang="en-US"/>
          </a:p>
        </p:txBody>
      </p:sp>
    </p:spTree>
    <p:extLst>
      <p:ext uri="{BB962C8B-B14F-4D97-AF65-F5344CB8AC3E}">
        <p14:creationId xmlns:p14="http://schemas.microsoft.com/office/powerpoint/2010/main" val="2557779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7B6DC86-B384-4CD0-9E94-3929E15D648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C83B938-78D8-4C7E-9383-025428B38FE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32950CE-5D93-413C-8D7C-4D576C428BD3}"/>
              </a:ext>
            </a:extLst>
          </p:cNvPr>
          <p:cNvSpPr>
            <a:spLocks noGrp="1" noChangeArrowheads="1"/>
          </p:cNvSpPr>
          <p:nvPr>
            <p:ph type="sldNum" sz="quarter" idx="12"/>
          </p:nvPr>
        </p:nvSpPr>
        <p:spPr>
          <a:ln/>
        </p:spPr>
        <p:txBody>
          <a:bodyPr/>
          <a:lstStyle>
            <a:lvl1pPr>
              <a:defRPr/>
            </a:lvl1pPr>
          </a:lstStyle>
          <a:p>
            <a:pPr>
              <a:defRPr/>
            </a:pPr>
            <a:fld id="{0D666335-4808-44FC-B6B8-7AE481E6937D}" type="slidenum">
              <a:rPr lang="en-US" altLang="en-US"/>
              <a:pPr>
                <a:defRPr/>
              </a:pPr>
              <a:t>‹#›</a:t>
            </a:fld>
            <a:endParaRPr lang="en-US" altLang="en-US"/>
          </a:p>
        </p:txBody>
      </p:sp>
    </p:spTree>
    <p:extLst>
      <p:ext uri="{BB962C8B-B14F-4D97-AF65-F5344CB8AC3E}">
        <p14:creationId xmlns:p14="http://schemas.microsoft.com/office/powerpoint/2010/main" val="4066332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31E4FE3-6F04-4927-AC2C-6C2E82519868}"/>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D4232786-4E17-406C-9658-E7E42C1F2237}"/>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B45D8082-654D-438F-9CBA-2B6F7F3491A8}"/>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B3E29845-F392-49EF-A7FC-5A27009BD772}"/>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F7D2F86D-80F0-4657-BEF3-1CB16EA2011E}"/>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14BD083B-AF3A-41E1-8CA1-E7BFD85A5D9B}" type="slidenum">
              <a:rPr lang="en-US" altLang="en-US"/>
              <a:pPr>
                <a:defRPr/>
              </a:pPr>
              <a:t>‹#›</a:t>
            </a:fld>
            <a:endParaRPr lang="en-US" altLang="en-US"/>
          </a:p>
        </p:txBody>
      </p:sp>
      <p:pic>
        <p:nvPicPr>
          <p:cNvPr id="1031" name="Picture 7" descr="aes">
            <a:extLst>
              <a:ext uri="{FF2B5EF4-FFF2-40B4-BE49-F238E27FC236}">
                <a16:creationId xmlns:a16="http://schemas.microsoft.com/office/drawing/2014/main" id="{869C336E-1E39-460B-80B3-DA6A05C99AE0}"/>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24750" y="260350"/>
            <a:ext cx="1223963"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92A989B4-B125-467C-A3CD-A89D8D9C247E}"/>
              </a:ext>
            </a:extLst>
          </p:cNvPr>
          <p:cNvSpPr>
            <a:spLocks noGrp="1" noChangeArrowheads="1"/>
          </p:cNvSpPr>
          <p:nvPr>
            <p:ph type="title"/>
          </p:nvPr>
        </p:nvSpPr>
        <p:spPr/>
        <p:txBody>
          <a:bodyPr/>
          <a:lstStyle/>
          <a:p>
            <a:pPr eaLnBrk="1" hangingPunct="1"/>
            <a:r>
              <a:rPr lang="en-GB" altLang="en-US"/>
              <a:t>Module 4 – Legal </a:t>
            </a:r>
            <a:br>
              <a:rPr lang="en-GB" altLang="en-US"/>
            </a:br>
            <a:r>
              <a:rPr lang="en-GB" altLang="en-US"/>
              <a:t>contract / negotiation</a:t>
            </a:r>
          </a:p>
        </p:txBody>
      </p:sp>
      <p:sp>
        <p:nvSpPr>
          <p:cNvPr id="96259" name="Rectangle 3">
            <a:extLst>
              <a:ext uri="{FF2B5EF4-FFF2-40B4-BE49-F238E27FC236}">
                <a16:creationId xmlns:a16="http://schemas.microsoft.com/office/drawing/2014/main" id="{3A73CA24-08FC-48CE-B581-422C5523A326}"/>
              </a:ext>
            </a:extLst>
          </p:cNvPr>
          <p:cNvSpPr>
            <a:spLocks noGrp="1" noChangeArrowheads="1"/>
          </p:cNvSpPr>
          <p:nvPr>
            <p:ph type="body" idx="1"/>
          </p:nvPr>
        </p:nvSpPr>
        <p:spPr>
          <a:xfrm>
            <a:off x="457200" y="1600200"/>
            <a:ext cx="8229600" cy="4637088"/>
          </a:xfrm>
        </p:spPr>
        <p:txBody>
          <a:bodyPr/>
          <a:lstStyle/>
          <a:p>
            <a:pPr marL="0" indent="0" algn="just">
              <a:lnSpc>
                <a:spcPct val="150000"/>
              </a:lnSpc>
              <a:spcAft>
                <a:spcPts val="600"/>
              </a:spcAft>
              <a:buFontTx/>
              <a:buNone/>
              <a:defRPr/>
            </a:pPr>
            <a:r>
              <a:rPr lang="en-GB" sz="2400" dirty="0">
                <a:latin typeface="+mj-lt"/>
                <a:ea typeface="Times New Roman" panose="02020603050405020304" pitchFamily="18" charset="0"/>
                <a:cs typeface="Times New Roman" panose="02020603050405020304" pitchFamily="18" charset="0"/>
              </a:rPr>
              <a:t>A legal contract is formed after:</a:t>
            </a:r>
          </a:p>
          <a:p>
            <a:pPr algn="just">
              <a:lnSpc>
                <a:spcPct val="150000"/>
              </a:lnSpc>
              <a:spcAft>
                <a:spcPts val="600"/>
              </a:spcAft>
              <a:tabLst>
                <a:tab pos="228600" algn="l"/>
              </a:tabLst>
              <a:defRPr/>
            </a:pPr>
            <a:r>
              <a:rPr lang="en-GB" sz="2400" dirty="0">
                <a:latin typeface="+mj-lt"/>
                <a:ea typeface="Times New Roman" panose="02020603050405020304" pitchFamily="18" charset="0"/>
                <a:cs typeface="Times New Roman" panose="02020603050405020304" pitchFamily="18" charset="0"/>
              </a:rPr>
              <a:t>An offer by one party and an acceptance of that offer by the other party.</a:t>
            </a:r>
          </a:p>
          <a:p>
            <a:pPr algn="just">
              <a:lnSpc>
                <a:spcPct val="150000"/>
              </a:lnSpc>
              <a:spcAft>
                <a:spcPts val="600"/>
              </a:spcAft>
              <a:tabLst>
                <a:tab pos="228600" algn="l"/>
              </a:tabLst>
              <a:defRPr/>
            </a:pPr>
            <a:r>
              <a:rPr lang="en-GB" sz="2400" dirty="0">
                <a:latin typeface="+mj-lt"/>
                <a:ea typeface="Times New Roman" panose="02020603050405020304" pitchFamily="18" charset="0"/>
                <a:cs typeface="Times New Roman" panose="02020603050405020304" pitchFamily="18" charset="0"/>
              </a:rPr>
              <a:t>Consideration passing between the parties, each party providing some consideration for the offer and acceptance of the offer.</a:t>
            </a:r>
          </a:p>
          <a:p>
            <a:pPr algn="just">
              <a:lnSpc>
                <a:spcPct val="150000"/>
              </a:lnSpc>
              <a:spcAft>
                <a:spcPts val="600"/>
              </a:spcAft>
              <a:tabLst>
                <a:tab pos="228600" algn="l"/>
              </a:tabLst>
              <a:defRPr/>
            </a:pPr>
            <a:r>
              <a:rPr lang="en-GB" sz="2400" dirty="0">
                <a:latin typeface="+mj-lt"/>
                <a:ea typeface="Times New Roman" panose="02020603050405020304" pitchFamily="18" charset="0"/>
                <a:cs typeface="Times New Roman" panose="02020603050405020304" pitchFamily="18" charset="0"/>
              </a:rPr>
              <a:t>An intention to create a legally binding relationship.</a:t>
            </a:r>
          </a:p>
          <a:p>
            <a:pPr marL="0" indent="0" eaLnBrk="1" hangingPunct="1">
              <a:buFontTx/>
              <a:buNone/>
              <a:defRPr/>
            </a:pPr>
            <a:endParaRPr lang="en-GB" altLang="en-US"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0B71387-6431-4875-91DF-5B1D1251B926}"/>
              </a:ext>
            </a:extLst>
          </p:cNvPr>
          <p:cNvSpPr>
            <a:spLocks noGrp="1" noChangeArrowheads="1"/>
          </p:cNvSpPr>
          <p:nvPr>
            <p:ph type="title"/>
          </p:nvPr>
        </p:nvSpPr>
        <p:spPr>
          <a:xfrm>
            <a:off x="457200" y="274638"/>
            <a:ext cx="8229600" cy="993775"/>
          </a:xfrm>
        </p:spPr>
        <p:txBody>
          <a:bodyPr/>
          <a:lstStyle/>
          <a:p>
            <a:pPr eaLnBrk="1" hangingPunct="1"/>
            <a:r>
              <a:rPr lang="en-GB" altLang="en-US"/>
              <a:t> AES legal process: </a:t>
            </a:r>
          </a:p>
        </p:txBody>
      </p:sp>
      <p:sp>
        <p:nvSpPr>
          <p:cNvPr id="96259" name="Rectangle 3">
            <a:extLst>
              <a:ext uri="{FF2B5EF4-FFF2-40B4-BE49-F238E27FC236}">
                <a16:creationId xmlns:a16="http://schemas.microsoft.com/office/drawing/2014/main" id="{D8945419-A6F0-4F73-AF06-3417B87BD564}"/>
              </a:ext>
            </a:extLst>
          </p:cNvPr>
          <p:cNvSpPr>
            <a:spLocks noGrp="1" noChangeArrowheads="1"/>
          </p:cNvSpPr>
          <p:nvPr>
            <p:ph type="body" idx="1"/>
          </p:nvPr>
        </p:nvSpPr>
        <p:spPr>
          <a:xfrm>
            <a:off x="539750" y="1557338"/>
            <a:ext cx="8147050" cy="4824412"/>
          </a:xfrm>
        </p:spPr>
        <p:txBody>
          <a:bodyPr/>
          <a:lstStyle/>
          <a:p>
            <a:pPr algn="just">
              <a:lnSpc>
                <a:spcPct val="150000"/>
              </a:lnSpc>
              <a:spcAft>
                <a:spcPts val="600"/>
              </a:spcAft>
              <a:tabLst>
                <a:tab pos="228600" algn="l"/>
              </a:tabLst>
              <a:defRPr/>
            </a:pPr>
            <a:r>
              <a:rPr lang="en-GB" sz="2400" dirty="0">
                <a:latin typeface="+mj-lt"/>
                <a:ea typeface="Times New Roman" panose="02020603050405020304" pitchFamily="18" charset="0"/>
                <a:cs typeface="Times New Roman" panose="02020603050405020304" pitchFamily="18" charset="0"/>
              </a:rPr>
              <a:t>An offer by one party – we use the Agreement statement and Service agreement.</a:t>
            </a:r>
          </a:p>
          <a:p>
            <a:pPr algn="just">
              <a:lnSpc>
                <a:spcPct val="150000"/>
              </a:lnSpc>
              <a:spcAft>
                <a:spcPts val="600"/>
              </a:spcAft>
              <a:tabLst>
                <a:tab pos="228600" algn="l"/>
              </a:tabLst>
              <a:defRPr/>
            </a:pPr>
            <a:r>
              <a:rPr lang="en-GB" sz="2400" dirty="0">
                <a:latin typeface="+mj-lt"/>
                <a:ea typeface="Times New Roman" panose="02020603050405020304" pitchFamily="18" charset="0"/>
                <a:cs typeface="Times New Roman" panose="02020603050405020304" pitchFamily="18" charset="0"/>
              </a:rPr>
              <a:t>Acceptance of the offer – We use the confirmation email on page 47 of your manual and your AES terms.</a:t>
            </a:r>
          </a:p>
          <a:p>
            <a:pPr algn="just">
              <a:lnSpc>
                <a:spcPct val="150000"/>
              </a:lnSpc>
              <a:spcAft>
                <a:spcPts val="600"/>
              </a:spcAft>
              <a:tabLst>
                <a:tab pos="228600" algn="l"/>
              </a:tabLst>
              <a:defRPr/>
            </a:pPr>
            <a:r>
              <a:rPr lang="en-GB" sz="2400" dirty="0">
                <a:latin typeface="+mj-lt"/>
                <a:ea typeface="Times New Roman" panose="02020603050405020304" pitchFamily="18" charset="0"/>
                <a:cs typeface="Times New Roman" panose="02020603050405020304" pitchFamily="18" charset="0"/>
              </a:rPr>
              <a:t>Contract is formed – As above or when a candidate is interviewed if an agreement hasn’t been reached.</a:t>
            </a:r>
          </a:p>
          <a:p>
            <a:pPr algn="just">
              <a:lnSpc>
                <a:spcPct val="150000"/>
              </a:lnSpc>
              <a:spcAft>
                <a:spcPts val="600"/>
              </a:spcAft>
              <a:tabLst>
                <a:tab pos="228600" algn="l"/>
              </a:tabLst>
              <a:defRPr/>
            </a:pPr>
            <a:r>
              <a:rPr lang="en-GB" sz="2400" dirty="0">
                <a:latin typeface="+mj-lt"/>
                <a:ea typeface="Times New Roman" panose="02020603050405020304" pitchFamily="18" charset="0"/>
                <a:cs typeface="Times New Roman" panose="02020603050405020304" pitchFamily="18" charset="0"/>
              </a:rPr>
              <a:t>Contract is executed and payment due – when a candidate is offered and accepts the role.</a:t>
            </a:r>
          </a:p>
          <a:p>
            <a:pPr algn="just">
              <a:lnSpc>
                <a:spcPct val="150000"/>
              </a:lnSpc>
              <a:spcAft>
                <a:spcPts val="600"/>
              </a:spcAft>
              <a:tabLst>
                <a:tab pos="228600" algn="l"/>
              </a:tabLst>
              <a:defRPr/>
            </a:pPr>
            <a:endParaRPr lang="en-GB" sz="2400" dirty="0">
              <a:latin typeface="+mj-lt"/>
              <a:ea typeface="Times New Roman" panose="02020603050405020304" pitchFamily="18" charset="0"/>
              <a:cs typeface="Times New Roman" panose="02020603050405020304" pitchFamily="18" charset="0"/>
            </a:endParaRPr>
          </a:p>
          <a:p>
            <a:pPr marL="0" indent="0" eaLnBrk="1" hangingPunct="1">
              <a:buFontTx/>
              <a:buNone/>
              <a:defRPr/>
            </a:pPr>
            <a:endParaRPr lang="en-GB" altLang="en-US"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8F9DA29F-0F50-428C-98A3-3E7C2C268435}"/>
              </a:ext>
            </a:extLst>
          </p:cNvPr>
          <p:cNvSpPr>
            <a:spLocks noGrp="1" noChangeArrowheads="1"/>
          </p:cNvSpPr>
          <p:nvPr>
            <p:ph type="title"/>
          </p:nvPr>
        </p:nvSpPr>
        <p:spPr/>
        <p:txBody>
          <a:bodyPr/>
          <a:lstStyle/>
          <a:p>
            <a:r>
              <a:rPr lang="en-GB" altLang="en-US"/>
              <a:t>AES’s service</a:t>
            </a:r>
          </a:p>
        </p:txBody>
      </p:sp>
      <p:sp>
        <p:nvSpPr>
          <p:cNvPr id="3" name="Content Placeholder 2">
            <a:extLst>
              <a:ext uri="{FF2B5EF4-FFF2-40B4-BE49-F238E27FC236}">
                <a16:creationId xmlns:a16="http://schemas.microsoft.com/office/drawing/2014/main" id="{B466A02E-C833-46E5-9661-6AB077000E1B}"/>
              </a:ext>
            </a:extLst>
          </p:cNvPr>
          <p:cNvSpPr>
            <a:spLocks noGrp="1"/>
          </p:cNvSpPr>
          <p:nvPr>
            <p:ph idx="1"/>
          </p:nvPr>
        </p:nvSpPr>
        <p:spPr/>
        <p:txBody>
          <a:bodyPr/>
          <a:lstStyle/>
          <a:p>
            <a:pPr>
              <a:defRPr/>
            </a:pPr>
            <a:r>
              <a:rPr lang="en-GB" sz="1800" dirty="0">
                <a:solidFill>
                  <a:srgbClr val="000000"/>
                </a:solidFill>
                <a:ea typeface="Calibri" panose="020F0502020204030204" pitchFamily="34" charset="0"/>
              </a:rPr>
              <a:t> </a:t>
            </a:r>
            <a:endParaRPr lang="en-GB" sz="1800" dirty="0">
              <a:latin typeface="Calibri" panose="020F0502020204030204" pitchFamily="34" charset="0"/>
              <a:ea typeface="Calibri" panose="020F0502020204030204" pitchFamily="34" charset="0"/>
            </a:endParaRPr>
          </a:p>
          <a:p>
            <a:pPr>
              <a:defRPr/>
            </a:pPr>
            <a:r>
              <a:rPr lang="en-GB" sz="2000" dirty="0">
                <a:ea typeface="Times New Roman" panose="02020603050405020304" pitchFamily="18" charset="0"/>
              </a:rPr>
              <a:t>AES is responsible for taking a brief, turning it into a marketing campaign and then advertising, marketing and head hunting candidates until we find people who want the role, are in the geographical area, are interested in the salary and if offered the role would accept. If the candidate leaves, after accepting, AES has got something wrong; A REBATE IS DUE.</a:t>
            </a:r>
            <a:endParaRPr lang="en-GB" sz="2000" dirty="0">
              <a:ea typeface="Calibri" panose="020F0502020204030204" pitchFamily="34" charset="0"/>
            </a:endParaRPr>
          </a:p>
          <a:p>
            <a:pPr marL="114300" indent="0">
              <a:buFontTx/>
              <a:buNone/>
              <a:defRPr/>
            </a:pPr>
            <a:endParaRPr lang="en-GB" sz="2000" dirty="0">
              <a:ea typeface="Calibri" panose="020F0502020204030204" pitchFamily="34" charset="0"/>
            </a:endParaRPr>
          </a:p>
          <a:p>
            <a:pPr>
              <a:defRPr/>
            </a:pPr>
            <a:r>
              <a:rPr lang="en-GB" sz="2000" dirty="0">
                <a:ea typeface="Times New Roman" panose="02020603050405020304" pitchFamily="18" charset="0"/>
              </a:rPr>
              <a:t>The Client is responsible for interviewing the candidate, checking references / qualifications and establishing if they are competent, capable and legal. If the candidate is not competent, capable or legal and they get dismissed it is the responsibility of the Client; NO REBATE IS DUE</a:t>
            </a:r>
            <a:endParaRPr lang="en-GB" sz="2000" dirty="0">
              <a:ea typeface="Calibri" panose="020F0502020204030204" pitchFamily="34" charset="0"/>
            </a:endParaRPr>
          </a:p>
          <a:p>
            <a:pPr>
              <a:defRPr/>
            </a:pP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D58F9D92-7C62-4CC8-BEF7-DCF2BDD7EB1A}"/>
              </a:ext>
            </a:extLst>
          </p:cNvPr>
          <p:cNvSpPr>
            <a:spLocks noGrp="1" noChangeArrowheads="1"/>
          </p:cNvSpPr>
          <p:nvPr>
            <p:ph type="title"/>
          </p:nvPr>
        </p:nvSpPr>
        <p:spPr/>
        <p:txBody>
          <a:bodyPr/>
          <a:lstStyle/>
          <a:p>
            <a:r>
              <a:rPr lang="en-GB" altLang="en-US"/>
              <a:t>Two documents</a:t>
            </a:r>
          </a:p>
        </p:txBody>
      </p:sp>
      <p:sp>
        <p:nvSpPr>
          <p:cNvPr id="6147" name="Content Placeholder 2">
            <a:extLst>
              <a:ext uri="{FF2B5EF4-FFF2-40B4-BE49-F238E27FC236}">
                <a16:creationId xmlns:a16="http://schemas.microsoft.com/office/drawing/2014/main" id="{8A82B4EA-AD68-4D3D-B79A-7028EC5AC46A}"/>
              </a:ext>
            </a:extLst>
          </p:cNvPr>
          <p:cNvSpPr>
            <a:spLocks noGrp="1" noChangeArrowheads="1"/>
          </p:cNvSpPr>
          <p:nvPr>
            <p:ph idx="1"/>
          </p:nvPr>
        </p:nvSpPr>
        <p:spPr/>
        <p:txBody>
          <a:bodyPr/>
          <a:lstStyle/>
          <a:p>
            <a:endParaRPr lang="en-GB" altLang="en-US"/>
          </a:p>
          <a:p>
            <a:r>
              <a:rPr lang="en-GB" altLang="en-US"/>
              <a:t>Service agreement – normally sent with an agreement statement.</a:t>
            </a:r>
          </a:p>
          <a:p>
            <a:endParaRPr lang="en-GB" altLang="en-US"/>
          </a:p>
          <a:p>
            <a:r>
              <a:rPr lang="en-GB" altLang="en-US"/>
              <a:t>Terms and Conditions of business.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5B1BA6B0-FF3A-4CA5-B4F2-CE4EFD704F3A}"/>
              </a:ext>
            </a:extLst>
          </p:cNvPr>
          <p:cNvSpPr>
            <a:spLocks noGrp="1" noChangeArrowheads="1"/>
          </p:cNvSpPr>
          <p:nvPr>
            <p:ph type="title"/>
          </p:nvPr>
        </p:nvSpPr>
        <p:spPr/>
        <p:txBody>
          <a:bodyPr/>
          <a:lstStyle/>
          <a:p>
            <a:r>
              <a:rPr lang="en-GB" altLang="en-US"/>
              <a:t>Negotiation.</a:t>
            </a:r>
          </a:p>
        </p:txBody>
      </p:sp>
      <p:sp>
        <p:nvSpPr>
          <p:cNvPr id="3" name="Content Placeholder 2">
            <a:extLst>
              <a:ext uri="{FF2B5EF4-FFF2-40B4-BE49-F238E27FC236}">
                <a16:creationId xmlns:a16="http://schemas.microsoft.com/office/drawing/2014/main" id="{7A207691-DB51-4F83-B34F-DA8B09A4033F}"/>
              </a:ext>
            </a:extLst>
          </p:cNvPr>
          <p:cNvSpPr>
            <a:spLocks noGrp="1"/>
          </p:cNvSpPr>
          <p:nvPr>
            <p:ph idx="1"/>
          </p:nvPr>
        </p:nvSpPr>
        <p:spPr/>
        <p:txBody>
          <a:bodyPr/>
          <a:lstStyle/>
          <a:p>
            <a:pPr marL="0" indent="0">
              <a:buFontTx/>
              <a:buNone/>
              <a:defRPr/>
            </a:pPr>
            <a:r>
              <a:rPr lang="en-GB" sz="2400" dirty="0">
                <a:latin typeface="+mj-lt"/>
                <a:ea typeface="Calibri" panose="020F0502020204030204" pitchFamily="34" charset="0"/>
              </a:rPr>
              <a:t>Negotiation - a definition; “</a:t>
            </a:r>
            <a:r>
              <a:rPr lang="en-US" sz="2400" dirty="0">
                <a:latin typeface="+mj-lt"/>
              </a:rPr>
              <a:t>discussion aimed at reaching an agreement.” </a:t>
            </a:r>
          </a:p>
          <a:p>
            <a:pPr marL="0" indent="0">
              <a:buFontTx/>
              <a:buNone/>
              <a:defRPr/>
            </a:pPr>
            <a:endParaRPr lang="en-US" sz="2400" dirty="0">
              <a:latin typeface="+mj-lt"/>
            </a:endParaRPr>
          </a:p>
          <a:p>
            <a:pPr marL="0" indent="0">
              <a:buFontTx/>
              <a:buNone/>
              <a:defRPr/>
            </a:pPr>
            <a:r>
              <a:rPr lang="en-US" sz="2400" dirty="0">
                <a:latin typeface="+mj-lt"/>
              </a:rPr>
              <a:t>The key word is “discussion”. So if you understand your clients NEEDS, you should be able to have a discussion and negotiate a mutual agreement.</a:t>
            </a:r>
          </a:p>
          <a:p>
            <a:pPr marL="0" indent="0">
              <a:buFontTx/>
              <a:buNone/>
              <a:defRPr/>
            </a:pPr>
            <a:endParaRPr lang="en-US" sz="2400" dirty="0">
              <a:latin typeface="+mj-lt"/>
            </a:endParaRPr>
          </a:p>
          <a:p>
            <a:pPr marL="0" indent="0">
              <a:buFontTx/>
              <a:buNone/>
              <a:defRPr/>
            </a:pPr>
            <a:r>
              <a:rPr lang="en-US" sz="2400" dirty="0">
                <a:latin typeface="+mj-lt"/>
              </a:rPr>
              <a:t>If the Client does not have NEEDS (a HR person rarely has NEEDS) they are not interested in negotiation; it’s take it or leave it.</a:t>
            </a:r>
            <a:endParaRPr lang="en-GB" sz="2400" dirty="0">
              <a:latin typeface="+mj-lt"/>
              <a:ea typeface="Calibri" panose="020F0502020204030204" pitchFamily="34" charset="0"/>
            </a:endParaRPr>
          </a:p>
          <a:p>
            <a:pPr marL="0" indent="0">
              <a:buFontTx/>
              <a:buNone/>
              <a:defRPr/>
            </a:pPr>
            <a:endParaRPr lang="en-GB" dirty="0"/>
          </a:p>
          <a:p>
            <a:pPr marL="0" indent="0">
              <a:buFontTx/>
              <a:buNone/>
              <a:defRPr/>
            </a:pP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9E031437-4319-4FBC-A509-1341A5EBC230}"/>
              </a:ext>
            </a:extLst>
          </p:cNvPr>
          <p:cNvSpPr>
            <a:spLocks noGrp="1" noChangeArrowheads="1"/>
          </p:cNvSpPr>
          <p:nvPr>
            <p:ph type="title"/>
          </p:nvPr>
        </p:nvSpPr>
        <p:spPr/>
        <p:txBody>
          <a:bodyPr/>
          <a:lstStyle/>
          <a:p>
            <a:r>
              <a:rPr lang="en-GB" altLang="en-US"/>
              <a:t>What can a consultant </a:t>
            </a:r>
            <a:br>
              <a:rPr lang="en-GB" altLang="en-US"/>
            </a:br>
            <a:r>
              <a:rPr lang="en-GB" altLang="en-US"/>
              <a:t>negotiate on?</a:t>
            </a:r>
          </a:p>
        </p:txBody>
      </p:sp>
      <p:sp>
        <p:nvSpPr>
          <p:cNvPr id="3" name="Content Placeholder 2">
            <a:extLst>
              <a:ext uri="{FF2B5EF4-FFF2-40B4-BE49-F238E27FC236}">
                <a16:creationId xmlns:a16="http://schemas.microsoft.com/office/drawing/2014/main" id="{700D4B22-4436-4AC3-8A71-86CCCDC6D995}"/>
              </a:ext>
            </a:extLst>
          </p:cNvPr>
          <p:cNvSpPr>
            <a:spLocks noGrp="1"/>
          </p:cNvSpPr>
          <p:nvPr>
            <p:ph idx="1"/>
          </p:nvPr>
        </p:nvSpPr>
        <p:spPr/>
        <p:txBody>
          <a:bodyPr/>
          <a:lstStyle/>
          <a:p>
            <a:pPr>
              <a:defRPr/>
            </a:pPr>
            <a:r>
              <a:rPr lang="en-GB" dirty="0"/>
              <a:t> % rate for the fee or a flat rate if you prefer.</a:t>
            </a:r>
          </a:p>
          <a:p>
            <a:pPr>
              <a:defRPr/>
            </a:pPr>
            <a:r>
              <a:rPr lang="en-GB" dirty="0"/>
              <a:t>Payment days for the invoice to be paid.</a:t>
            </a:r>
          </a:p>
          <a:p>
            <a:pPr>
              <a:defRPr/>
            </a:pPr>
            <a:r>
              <a:rPr lang="en-GB" dirty="0"/>
              <a:t>Invoice date; AES prefers to invoice on acceptance, sometimes a company likes the invoice on the start date.</a:t>
            </a:r>
          </a:p>
          <a:p>
            <a:pPr marL="0" indent="0">
              <a:buFontTx/>
              <a:buNone/>
              <a:defRPr/>
            </a:pPr>
            <a:r>
              <a:rPr lang="en-GB" dirty="0"/>
              <a:t>Important; rebate terms can’t be changed without agreement from AES.</a:t>
            </a:r>
          </a:p>
          <a:p>
            <a:pPr>
              <a:defRPr/>
            </a:pPr>
            <a:endParaRPr lang="en-GB" dirty="0"/>
          </a:p>
          <a:p>
            <a:pPr marL="0" indent="0">
              <a:buFontTx/>
              <a:buNone/>
              <a:defRPr/>
            </a:pPr>
            <a:endParaRPr lang="en-GB" dirty="0"/>
          </a:p>
          <a:p>
            <a:pPr marL="0" indent="0">
              <a:buFontTx/>
              <a:buNone/>
              <a:defRPr/>
            </a:pPr>
            <a:endParaRPr lang="en-GB" dirty="0"/>
          </a:p>
          <a:p>
            <a:pPr marL="0" indent="0">
              <a:buFontTx/>
              <a:buNone/>
              <a:defRPr/>
            </a:pPr>
            <a:endParaRPr lang="en-GB" dirty="0"/>
          </a:p>
        </p:txBody>
      </p:sp>
    </p:spTree>
  </p:cSld>
  <p:clrMapOvr>
    <a:masterClrMapping/>
  </p:clrMapOvr>
</p:sld>
</file>

<file path=ppt/theme/theme1.xml><?xml version="1.0" encoding="utf-8"?>
<a:theme xmlns:a="http://schemas.openxmlformats.org/drawingml/2006/main" name="Default Design">
  <a:themeElements>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9438</TotalTime>
  <Words>415</Words>
  <Application>Microsoft Office PowerPoint</Application>
  <PresentationFormat>On-screen Show (4:3)</PresentationFormat>
  <Paragraphs>33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Times New Roman</vt:lpstr>
      <vt:lpstr>Calibri</vt:lpstr>
      <vt:lpstr>Default Design</vt:lpstr>
      <vt:lpstr>Module 4 – Legal  contract / negotiation</vt:lpstr>
      <vt:lpstr> AES legal process: </vt:lpstr>
      <vt:lpstr>AES’s service</vt:lpstr>
      <vt:lpstr>Two documents</vt:lpstr>
      <vt:lpstr>Negotiation.</vt:lpstr>
      <vt:lpstr>What can a consultant  negotiate on?</vt:lpstr>
    </vt:vector>
  </TitlesOfParts>
  <Company>Hill McGlynn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ecampbell</dc:creator>
  <cp:lastModifiedBy>Will Burton</cp:lastModifiedBy>
  <cp:revision>194</cp:revision>
  <dcterms:created xsi:type="dcterms:W3CDTF">2006-03-01T16:20:54Z</dcterms:created>
  <dcterms:modified xsi:type="dcterms:W3CDTF">2021-07-20T12:17:46Z</dcterms:modified>
</cp:coreProperties>
</file>