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67" r:id="rId2"/>
    <p:sldId id="377" r:id="rId3"/>
    <p:sldId id="375" r:id="rId4"/>
    <p:sldId id="368" r:id="rId5"/>
    <p:sldId id="369" r:id="rId6"/>
    <p:sldId id="370" r:id="rId7"/>
    <p:sldId id="372" r:id="rId8"/>
    <p:sldId id="371" r:id="rId9"/>
    <p:sldId id="373" r:id="rId10"/>
    <p:sldId id="378" r:id="rId11"/>
    <p:sldId id="376"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72" d="100"/>
          <a:sy n="72" d="100"/>
        </p:scale>
        <p:origin x="135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70AFFF9-A1CD-4DFA-AB53-82152E3EBF98}"/>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5A884955-E7BE-410C-9694-1B4F329E9F27}"/>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AB3C1CEA-EA5B-46B1-866E-73A647BAC5D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CC6D1B77-5584-48EC-9FFE-A81183A962D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5597AF96-F88D-47FB-BAF1-BC5BA0BD04B6}"/>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a:extLst>
              <a:ext uri="{FF2B5EF4-FFF2-40B4-BE49-F238E27FC236}">
                <a16:creationId xmlns:a16="http://schemas.microsoft.com/office/drawing/2014/main" id="{490DED1A-C45D-46BC-825D-6FCEAD3B1A0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4B3470B-782B-4E8C-8DC0-D20A464B501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ED6BE69A-FDBB-439C-A521-D3D33D400A1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212CD07-349F-4977-BC61-1F122B7064D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5EA987F-B9D5-409C-A7CE-24B931D7EA3A}"/>
              </a:ext>
            </a:extLst>
          </p:cNvPr>
          <p:cNvSpPr>
            <a:spLocks noGrp="1" noChangeArrowheads="1"/>
          </p:cNvSpPr>
          <p:nvPr>
            <p:ph type="sldNum" sz="quarter" idx="12"/>
          </p:nvPr>
        </p:nvSpPr>
        <p:spPr>
          <a:ln/>
        </p:spPr>
        <p:txBody>
          <a:bodyPr/>
          <a:lstStyle>
            <a:lvl1pPr>
              <a:defRPr/>
            </a:lvl1pPr>
          </a:lstStyle>
          <a:p>
            <a:pPr>
              <a:defRPr/>
            </a:pPr>
            <a:fld id="{CAC47D22-FF0A-49AD-8B16-2DA68B64603A}" type="slidenum">
              <a:rPr lang="en-US" altLang="en-US"/>
              <a:pPr>
                <a:defRPr/>
              </a:pPr>
              <a:t>‹#›</a:t>
            </a:fld>
            <a:endParaRPr lang="en-US" altLang="en-US"/>
          </a:p>
        </p:txBody>
      </p:sp>
    </p:spTree>
    <p:extLst>
      <p:ext uri="{BB962C8B-B14F-4D97-AF65-F5344CB8AC3E}">
        <p14:creationId xmlns:p14="http://schemas.microsoft.com/office/powerpoint/2010/main" val="4159462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9CB7888-2D02-49FF-9F6F-CAF30BE3B4E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3A00453-9195-4D5B-94FF-C630B543A87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F86ACF0-F2BB-404D-AE2C-3BEC2FC96F75}"/>
              </a:ext>
            </a:extLst>
          </p:cNvPr>
          <p:cNvSpPr>
            <a:spLocks noGrp="1" noChangeArrowheads="1"/>
          </p:cNvSpPr>
          <p:nvPr>
            <p:ph type="sldNum" sz="quarter" idx="12"/>
          </p:nvPr>
        </p:nvSpPr>
        <p:spPr>
          <a:ln/>
        </p:spPr>
        <p:txBody>
          <a:bodyPr/>
          <a:lstStyle>
            <a:lvl1pPr>
              <a:defRPr/>
            </a:lvl1pPr>
          </a:lstStyle>
          <a:p>
            <a:pPr>
              <a:defRPr/>
            </a:pPr>
            <a:fld id="{FC3F40B8-01C5-417F-93B7-68B7FFF0A99F}" type="slidenum">
              <a:rPr lang="en-US" altLang="en-US"/>
              <a:pPr>
                <a:defRPr/>
              </a:pPr>
              <a:t>‹#›</a:t>
            </a:fld>
            <a:endParaRPr lang="en-US" altLang="en-US"/>
          </a:p>
        </p:txBody>
      </p:sp>
    </p:spTree>
    <p:extLst>
      <p:ext uri="{BB962C8B-B14F-4D97-AF65-F5344CB8AC3E}">
        <p14:creationId xmlns:p14="http://schemas.microsoft.com/office/powerpoint/2010/main" val="4023313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76AA030-BB4F-473B-9799-553D9ADA55E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940147A-5BE1-4FD7-B7A8-C43ED19DDAA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474F4D9-CC0C-4CE7-9A7C-D0322CC81213}"/>
              </a:ext>
            </a:extLst>
          </p:cNvPr>
          <p:cNvSpPr>
            <a:spLocks noGrp="1" noChangeArrowheads="1"/>
          </p:cNvSpPr>
          <p:nvPr>
            <p:ph type="sldNum" sz="quarter" idx="12"/>
          </p:nvPr>
        </p:nvSpPr>
        <p:spPr>
          <a:ln/>
        </p:spPr>
        <p:txBody>
          <a:bodyPr/>
          <a:lstStyle>
            <a:lvl1pPr>
              <a:defRPr/>
            </a:lvl1pPr>
          </a:lstStyle>
          <a:p>
            <a:pPr>
              <a:defRPr/>
            </a:pPr>
            <a:fld id="{73721C63-52F4-4810-878C-B61DA6C0971C}" type="slidenum">
              <a:rPr lang="en-US" altLang="en-US"/>
              <a:pPr>
                <a:defRPr/>
              </a:pPr>
              <a:t>‹#›</a:t>
            </a:fld>
            <a:endParaRPr lang="en-US" altLang="en-US"/>
          </a:p>
        </p:txBody>
      </p:sp>
    </p:spTree>
    <p:extLst>
      <p:ext uri="{BB962C8B-B14F-4D97-AF65-F5344CB8AC3E}">
        <p14:creationId xmlns:p14="http://schemas.microsoft.com/office/powerpoint/2010/main" val="3855470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AA637F06-8952-4983-80F4-5B67AE454BB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ECDDC30-DE1D-4803-B8FB-9D0102AA801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1E269D2-BEB8-449D-97F0-31A82C0A6A64}"/>
              </a:ext>
            </a:extLst>
          </p:cNvPr>
          <p:cNvSpPr>
            <a:spLocks noGrp="1" noChangeArrowheads="1"/>
          </p:cNvSpPr>
          <p:nvPr>
            <p:ph type="sldNum" sz="quarter" idx="12"/>
          </p:nvPr>
        </p:nvSpPr>
        <p:spPr>
          <a:ln/>
        </p:spPr>
        <p:txBody>
          <a:bodyPr/>
          <a:lstStyle>
            <a:lvl1pPr>
              <a:defRPr/>
            </a:lvl1pPr>
          </a:lstStyle>
          <a:p>
            <a:pPr>
              <a:defRPr/>
            </a:pPr>
            <a:fld id="{C2E254A8-7293-4C38-BCBF-558FDDBF4B68}" type="slidenum">
              <a:rPr lang="en-US" altLang="en-US"/>
              <a:pPr>
                <a:defRPr/>
              </a:pPr>
              <a:t>‹#›</a:t>
            </a:fld>
            <a:endParaRPr lang="en-US" altLang="en-US"/>
          </a:p>
        </p:txBody>
      </p:sp>
    </p:spTree>
    <p:extLst>
      <p:ext uri="{BB962C8B-B14F-4D97-AF65-F5344CB8AC3E}">
        <p14:creationId xmlns:p14="http://schemas.microsoft.com/office/powerpoint/2010/main" val="4116155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D659C39-915C-4E52-9079-35FF75A64C9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FC3792B-1EAA-42AC-8FC8-E20DC62F26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B8F0A20-2E08-489D-8A4B-8D348534BE89}"/>
              </a:ext>
            </a:extLst>
          </p:cNvPr>
          <p:cNvSpPr>
            <a:spLocks noGrp="1" noChangeArrowheads="1"/>
          </p:cNvSpPr>
          <p:nvPr>
            <p:ph type="sldNum" sz="quarter" idx="12"/>
          </p:nvPr>
        </p:nvSpPr>
        <p:spPr>
          <a:ln/>
        </p:spPr>
        <p:txBody>
          <a:bodyPr/>
          <a:lstStyle>
            <a:lvl1pPr>
              <a:defRPr/>
            </a:lvl1pPr>
          </a:lstStyle>
          <a:p>
            <a:pPr>
              <a:defRPr/>
            </a:pPr>
            <a:fld id="{EDDD1E68-53FA-4E44-845F-92D9A3DD8A18}" type="slidenum">
              <a:rPr lang="en-US" altLang="en-US"/>
              <a:pPr>
                <a:defRPr/>
              </a:pPr>
              <a:t>‹#›</a:t>
            </a:fld>
            <a:endParaRPr lang="en-US" altLang="en-US"/>
          </a:p>
        </p:txBody>
      </p:sp>
    </p:spTree>
    <p:extLst>
      <p:ext uri="{BB962C8B-B14F-4D97-AF65-F5344CB8AC3E}">
        <p14:creationId xmlns:p14="http://schemas.microsoft.com/office/powerpoint/2010/main" val="555585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D6F200FB-310D-47C3-8B92-E887A70CBB3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1E79ED0-72AA-48BF-ACB8-C3ACBF1A136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3637988-C1FE-43EC-B54E-532C3E9545AB}"/>
              </a:ext>
            </a:extLst>
          </p:cNvPr>
          <p:cNvSpPr>
            <a:spLocks noGrp="1" noChangeArrowheads="1"/>
          </p:cNvSpPr>
          <p:nvPr>
            <p:ph type="sldNum" sz="quarter" idx="12"/>
          </p:nvPr>
        </p:nvSpPr>
        <p:spPr>
          <a:ln/>
        </p:spPr>
        <p:txBody>
          <a:bodyPr/>
          <a:lstStyle>
            <a:lvl1pPr>
              <a:defRPr/>
            </a:lvl1pPr>
          </a:lstStyle>
          <a:p>
            <a:pPr>
              <a:defRPr/>
            </a:pPr>
            <a:fld id="{E2668DC1-0A5E-46B5-8752-7B862C3AAF62}" type="slidenum">
              <a:rPr lang="en-US" altLang="en-US"/>
              <a:pPr>
                <a:defRPr/>
              </a:pPr>
              <a:t>‹#›</a:t>
            </a:fld>
            <a:endParaRPr lang="en-US" altLang="en-US"/>
          </a:p>
        </p:txBody>
      </p:sp>
    </p:spTree>
    <p:extLst>
      <p:ext uri="{BB962C8B-B14F-4D97-AF65-F5344CB8AC3E}">
        <p14:creationId xmlns:p14="http://schemas.microsoft.com/office/powerpoint/2010/main" val="990991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4F96934C-0F95-44E5-9FD6-DFD53EC5D3B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4EEE9B0-6660-4470-BFB9-F73FE60098C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D633443-5E17-4CBF-BD90-05E249F6CC99}"/>
              </a:ext>
            </a:extLst>
          </p:cNvPr>
          <p:cNvSpPr>
            <a:spLocks noGrp="1" noChangeArrowheads="1"/>
          </p:cNvSpPr>
          <p:nvPr>
            <p:ph type="sldNum" sz="quarter" idx="12"/>
          </p:nvPr>
        </p:nvSpPr>
        <p:spPr>
          <a:ln/>
        </p:spPr>
        <p:txBody>
          <a:bodyPr/>
          <a:lstStyle>
            <a:lvl1pPr>
              <a:defRPr/>
            </a:lvl1pPr>
          </a:lstStyle>
          <a:p>
            <a:pPr>
              <a:defRPr/>
            </a:pPr>
            <a:fld id="{15E02092-CE62-4FE9-A695-211D842DC14F}" type="slidenum">
              <a:rPr lang="en-US" altLang="en-US"/>
              <a:pPr>
                <a:defRPr/>
              </a:pPr>
              <a:t>‹#›</a:t>
            </a:fld>
            <a:endParaRPr lang="en-US" altLang="en-US"/>
          </a:p>
        </p:txBody>
      </p:sp>
    </p:spTree>
    <p:extLst>
      <p:ext uri="{BB962C8B-B14F-4D97-AF65-F5344CB8AC3E}">
        <p14:creationId xmlns:p14="http://schemas.microsoft.com/office/powerpoint/2010/main" val="3372081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79B84825-C1AA-482E-8BEF-0C137D8BF96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DFC2C6B-0687-41A0-8685-E4E9833E65D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BB4F742D-CB90-444F-8563-7C3E5514E36E}"/>
              </a:ext>
            </a:extLst>
          </p:cNvPr>
          <p:cNvSpPr>
            <a:spLocks noGrp="1" noChangeArrowheads="1"/>
          </p:cNvSpPr>
          <p:nvPr>
            <p:ph type="sldNum" sz="quarter" idx="12"/>
          </p:nvPr>
        </p:nvSpPr>
        <p:spPr>
          <a:ln/>
        </p:spPr>
        <p:txBody>
          <a:bodyPr/>
          <a:lstStyle>
            <a:lvl1pPr>
              <a:defRPr/>
            </a:lvl1pPr>
          </a:lstStyle>
          <a:p>
            <a:pPr>
              <a:defRPr/>
            </a:pPr>
            <a:fld id="{E4A98056-1F0E-482B-B6F9-9D0267BA7842}" type="slidenum">
              <a:rPr lang="en-US" altLang="en-US"/>
              <a:pPr>
                <a:defRPr/>
              </a:pPr>
              <a:t>‹#›</a:t>
            </a:fld>
            <a:endParaRPr lang="en-US" altLang="en-US"/>
          </a:p>
        </p:txBody>
      </p:sp>
    </p:spTree>
    <p:extLst>
      <p:ext uri="{BB962C8B-B14F-4D97-AF65-F5344CB8AC3E}">
        <p14:creationId xmlns:p14="http://schemas.microsoft.com/office/powerpoint/2010/main" val="1838004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289BB360-E066-4F77-A13A-942B6928655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79A809D9-CBD7-494C-80FF-9C66829994D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76CE2F2D-0AE0-4802-9B98-C78BC1D44139}"/>
              </a:ext>
            </a:extLst>
          </p:cNvPr>
          <p:cNvSpPr>
            <a:spLocks noGrp="1" noChangeArrowheads="1"/>
          </p:cNvSpPr>
          <p:nvPr>
            <p:ph type="sldNum" sz="quarter" idx="12"/>
          </p:nvPr>
        </p:nvSpPr>
        <p:spPr>
          <a:ln/>
        </p:spPr>
        <p:txBody>
          <a:bodyPr/>
          <a:lstStyle>
            <a:lvl1pPr>
              <a:defRPr/>
            </a:lvl1pPr>
          </a:lstStyle>
          <a:p>
            <a:pPr>
              <a:defRPr/>
            </a:pPr>
            <a:fld id="{16AF886B-4EA4-4EBC-A846-1C82556BDCDB}" type="slidenum">
              <a:rPr lang="en-US" altLang="en-US"/>
              <a:pPr>
                <a:defRPr/>
              </a:pPr>
              <a:t>‹#›</a:t>
            </a:fld>
            <a:endParaRPr lang="en-US" altLang="en-US"/>
          </a:p>
        </p:txBody>
      </p:sp>
    </p:spTree>
    <p:extLst>
      <p:ext uri="{BB962C8B-B14F-4D97-AF65-F5344CB8AC3E}">
        <p14:creationId xmlns:p14="http://schemas.microsoft.com/office/powerpoint/2010/main" val="2077462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5F69488-BA28-4641-9679-0D6E6AF00C4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1E48982A-1BA1-4A97-B3AE-2A7AD81F38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17BF0C12-3C1C-42AF-B2D4-BC3BB64F7142}"/>
              </a:ext>
            </a:extLst>
          </p:cNvPr>
          <p:cNvSpPr>
            <a:spLocks noGrp="1" noChangeArrowheads="1"/>
          </p:cNvSpPr>
          <p:nvPr>
            <p:ph type="sldNum" sz="quarter" idx="12"/>
          </p:nvPr>
        </p:nvSpPr>
        <p:spPr>
          <a:ln/>
        </p:spPr>
        <p:txBody>
          <a:bodyPr/>
          <a:lstStyle>
            <a:lvl1pPr>
              <a:defRPr/>
            </a:lvl1pPr>
          </a:lstStyle>
          <a:p>
            <a:pPr>
              <a:defRPr/>
            </a:pPr>
            <a:fld id="{655A5639-7523-4418-AE66-7EE6D6C34587}" type="slidenum">
              <a:rPr lang="en-US" altLang="en-US"/>
              <a:pPr>
                <a:defRPr/>
              </a:pPr>
              <a:t>‹#›</a:t>
            </a:fld>
            <a:endParaRPr lang="en-US" altLang="en-US"/>
          </a:p>
        </p:txBody>
      </p:sp>
    </p:spTree>
    <p:extLst>
      <p:ext uri="{BB962C8B-B14F-4D97-AF65-F5344CB8AC3E}">
        <p14:creationId xmlns:p14="http://schemas.microsoft.com/office/powerpoint/2010/main" val="372521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0F271CB-C151-4F61-9766-26A3BB70EC7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B50C131-611D-4D58-A9FA-7EBA90AB6DB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9D8F5E5-5A11-4C63-B54D-5D41EAA52679}"/>
              </a:ext>
            </a:extLst>
          </p:cNvPr>
          <p:cNvSpPr>
            <a:spLocks noGrp="1" noChangeArrowheads="1"/>
          </p:cNvSpPr>
          <p:nvPr>
            <p:ph type="sldNum" sz="quarter" idx="12"/>
          </p:nvPr>
        </p:nvSpPr>
        <p:spPr>
          <a:ln/>
        </p:spPr>
        <p:txBody>
          <a:bodyPr/>
          <a:lstStyle>
            <a:lvl1pPr>
              <a:defRPr/>
            </a:lvl1pPr>
          </a:lstStyle>
          <a:p>
            <a:pPr>
              <a:defRPr/>
            </a:pPr>
            <a:fld id="{FECFE3AC-7613-4EE8-BC46-EBAC7BBD63F4}" type="slidenum">
              <a:rPr lang="en-US" altLang="en-US"/>
              <a:pPr>
                <a:defRPr/>
              </a:pPr>
              <a:t>‹#›</a:t>
            </a:fld>
            <a:endParaRPr lang="en-US" altLang="en-US"/>
          </a:p>
        </p:txBody>
      </p:sp>
    </p:spTree>
    <p:extLst>
      <p:ext uri="{BB962C8B-B14F-4D97-AF65-F5344CB8AC3E}">
        <p14:creationId xmlns:p14="http://schemas.microsoft.com/office/powerpoint/2010/main" val="43870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977F350-D972-4B0A-8980-CCF214D37FC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8EE113A-0498-438E-82C8-FC92B523A76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BC77D61-8CD0-4803-B6CB-658B8930E787}"/>
              </a:ext>
            </a:extLst>
          </p:cNvPr>
          <p:cNvSpPr>
            <a:spLocks noGrp="1" noChangeArrowheads="1"/>
          </p:cNvSpPr>
          <p:nvPr>
            <p:ph type="sldNum" sz="quarter" idx="12"/>
          </p:nvPr>
        </p:nvSpPr>
        <p:spPr>
          <a:ln/>
        </p:spPr>
        <p:txBody>
          <a:bodyPr/>
          <a:lstStyle>
            <a:lvl1pPr>
              <a:defRPr/>
            </a:lvl1pPr>
          </a:lstStyle>
          <a:p>
            <a:pPr>
              <a:defRPr/>
            </a:pPr>
            <a:fld id="{980568D6-8FE5-4326-AE7D-F21AF9E7DCDE}" type="slidenum">
              <a:rPr lang="en-US" altLang="en-US"/>
              <a:pPr>
                <a:defRPr/>
              </a:pPr>
              <a:t>‹#›</a:t>
            </a:fld>
            <a:endParaRPr lang="en-US" altLang="en-US"/>
          </a:p>
        </p:txBody>
      </p:sp>
    </p:spTree>
    <p:extLst>
      <p:ext uri="{BB962C8B-B14F-4D97-AF65-F5344CB8AC3E}">
        <p14:creationId xmlns:p14="http://schemas.microsoft.com/office/powerpoint/2010/main" val="3265253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264658B-79CB-4632-B46B-037CAD6DF1C5}"/>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4695557-391B-46D3-94BA-5DA1A64C21CD}"/>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F4EFA590-CC5B-462C-93D4-0E4A3590EDC6}"/>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63B00E81-5AAD-423A-BE15-D8D99C1F0077}"/>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91FEE42C-4E10-4CDB-A87D-7EC3352EE59E}"/>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827D881-A32B-46DE-A428-BC327F852701}" type="slidenum">
              <a:rPr lang="en-US" altLang="en-US"/>
              <a:pPr>
                <a:defRPr/>
              </a:pPr>
              <a:t>‹#›</a:t>
            </a:fld>
            <a:endParaRPr lang="en-US" altLang="en-US"/>
          </a:p>
        </p:txBody>
      </p:sp>
      <p:pic>
        <p:nvPicPr>
          <p:cNvPr id="1031" name="Picture 7" descr="aes">
            <a:extLst>
              <a:ext uri="{FF2B5EF4-FFF2-40B4-BE49-F238E27FC236}">
                <a16:creationId xmlns:a16="http://schemas.microsoft.com/office/drawing/2014/main" id="{2D118FFB-EEBA-41F5-91ED-F3E6E417CB7D}"/>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24750" y="260350"/>
            <a:ext cx="1223963"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E0F4028-436D-440B-84FA-C0A53379E474}"/>
              </a:ext>
            </a:extLst>
          </p:cNvPr>
          <p:cNvSpPr>
            <a:spLocks noGrp="1" noChangeArrowheads="1"/>
          </p:cNvSpPr>
          <p:nvPr>
            <p:ph type="title"/>
          </p:nvPr>
        </p:nvSpPr>
        <p:spPr/>
        <p:txBody>
          <a:bodyPr/>
          <a:lstStyle/>
          <a:p>
            <a:pPr eaLnBrk="1" hangingPunct="1"/>
            <a:r>
              <a:rPr lang="en-GB" altLang="en-US"/>
              <a:t>Module 3 – Boolean </a:t>
            </a:r>
            <a:br>
              <a:rPr lang="en-GB" altLang="en-US"/>
            </a:br>
            <a:r>
              <a:rPr lang="en-GB" altLang="en-US"/>
              <a:t>Searching </a:t>
            </a:r>
          </a:p>
        </p:txBody>
      </p:sp>
      <p:sp>
        <p:nvSpPr>
          <p:cNvPr id="96259" name="Rectangle 3">
            <a:extLst>
              <a:ext uri="{FF2B5EF4-FFF2-40B4-BE49-F238E27FC236}">
                <a16:creationId xmlns:a16="http://schemas.microsoft.com/office/drawing/2014/main" id="{BA0CCF36-7AFD-4A8C-BE7F-88C457F98086}"/>
              </a:ext>
            </a:extLst>
          </p:cNvPr>
          <p:cNvSpPr>
            <a:spLocks noGrp="1" noChangeArrowheads="1"/>
          </p:cNvSpPr>
          <p:nvPr>
            <p:ph type="body" idx="1"/>
          </p:nvPr>
        </p:nvSpPr>
        <p:spPr>
          <a:xfrm>
            <a:off x="457200" y="1600200"/>
            <a:ext cx="8229600" cy="4637088"/>
          </a:xfrm>
        </p:spPr>
        <p:txBody>
          <a:bodyPr/>
          <a:lstStyle/>
          <a:p>
            <a:pPr algn="just">
              <a:lnSpc>
                <a:spcPct val="150000"/>
              </a:lnSpc>
              <a:spcAft>
                <a:spcPts val="1000"/>
              </a:spcAft>
              <a:defRPr/>
            </a:pPr>
            <a:r>
              <a:rPr lang="en-GB" dirty="0">
                <a:ea typeface="Times New Roman" panose="02020603050405020304" pitchFamily="18" charset="0"/>
                <a:cs typeface="Times New Roman" panose="02020603050405020304" pitchFamily="18" charset="0"/>
              </a:rPr>
              <a:t>ADAPT and CV-Library (like the rest of the Internet) use Boolean searching (or string searching as we call it) to direct you to the areas that you have identified.  If you can master this, you will get the most out of these tools and be more efficient.</a:t>
            </a:r>
          </a:p>
          <a:p>
            <a:pPr marL="0" indent="0" eaLnBrk="1" hangingPunct="1">
              <a:buFontTx/>
              <a:buNone/>
              <a:defRPr/>
            </a:pPr>
            <a:endParaRPr lang="en-GB" alt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89B25BED-C64D-43F3-8A82-0D60CD36F948}"/>
              </a:ext>
            </a:extLst>
          </p:cNvPr>
          <p:cNvSpPr>
            <a:spLocks noGrp="1" noChangeArrowheads="1"/>
          </p:cNvSpPr>
          <p:nvPr>
            <p:ph type="title"/>
          </p:nvPr>
        </p:nvSpPr>
        <p:spPr/>
        <p:txBody>
          <a:bodyPr/>
          <a:lstStyle/>
          <a:p>
            <a:r>
              <a:rPr lang="en-GB" altLang="en-US"/>
              <a:t>Examples</a:t>
            </a:r>
          </a:p>
        </p:txBody>
      </p:sp>
      <p:sp>
        <p:nvSpPr>
          <p:cNvPr id="12291" name="Content Placeholder 2">
            <a:extLst>
              <a:ext uri="{FF2B5EF4-FFF2-40B4-BE49-F238E27FC236}">
                <a16:creationId xmlns:a16="http://schemas.microsoft.com/office/drawing/2014/main" id="{679066BC-98E7-4BDD-9207-5CC72F8954C7}"/>
              </a:ext>
            </a:extLst>
          </p:cNvPr>
          <p:cNvSpPr>
            <a:spLocks noGrp="1" noChangeArrowheads="1"/>
          </p:cNvSpPr>
          <p:nvPr>
            <p:ph idx="1"/>
          </p:nvPr>
        </p:nvSpPr>
        <p:spPr/>
        <p:txBody>
          <a:bodyPr/>
          <a:lstStyle/>
          <a:p>
            <a:r>
              <a:rPr lang="en-GB" altLang="en-US"/>
              <a:t>The company are looking for systems engineer who could be either an electrical engineer or an electronics engineer with a background in either electrical motors or drives or robotics. Manchester and relocation on offer. £50k</a:t>
            </a:r>
          </a:p>
          <a:p>
            <a:r>
              <a:rPr lang="en-GB" altLang="en-US"/>
              <a:t>How would you search ADAPT?</a:t>
            </a:r>
          </a:p>
          <a:p>
            <a:r>
              <a:rPr lang="en-GB" altLang="en-US"/>
              <a:t>How would you search on CV library?</a:t>
            </a:r>
          </a:p>
          <a:p>
            <a:endParaRPr lang="en-GB"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1CB9361E-D00E-4B77-8F48-89F0B25D1F95}"/>
              </a:ext>
            </a:extLst>
          </p:cNvPr>
          <p:cNvSpPr>
            <a:spLocks noGrp="1" noChangeArrowheads="1"/>
          </p:cNvSpPr>
          <p:nvPr>
            <p:ph type="title"/>
          </p:nvPr>
        </p:nvSpPr>
        <p:spPr/>
        <p:txBody>
          <a:bodyPr/>
          <a:lstStyle/>
          <a:p>
            <a:pPr eaLnBrk="1" hangingPunct="1"/>
            <a:r>
              <a:rPr lang="en-GB" altLang="en-US"/>
              <a:t>Data mining</a:t>
            </a:r>
          </a:p>
        </p:txBody>
      </p:sp>
      <p:sp>
        <p:nvSpPr>
          <p:cNvPr id="96259" name="Rectangle 3">
            <a:extLst>
              <a:ext uri="{FF2B5EF4-FFF2-40B4-BE49-F238E27FC236}">
                <a16:creationId xmlns:a16="http://schemas.microsoft.com/office/drawing/2014/main" id="{644A4416-79F6-449A-BF5D-5AE4A0FDB52D}"/>
              </a:ext>
            </a:extLst>
          </p:cNvPr>
          <p:cNvSpPr>
            <a:spLocks noGrp="1" noChangeArrowheads="1"/>
          </p:cNvSpPr>
          <p:nvPr>
            <p:ph type="body" idx="1"/>
          </p:nvPr>
        </p:nvSpPr>
        <p:spPr>
          <a:xfrm>
            <a:off x="457200" y="1600200"/>
            <a:ext cx="8229600" cy="4637088"/>
          </a:xfrm>
        </p:spPr>
        <p:txBody>
          <a:bodyPr/>
          <a:lstStyle/>
          <a:p>
            <a:pPr marL="0" indent="0" eaLnBrk="1" hangingPunct="1">
              <a:buFontTx/>
              <a:buNone/>
              <a:defRPr/>
            </a:pPr>
            <a:r>
              <a:rPr lang="en-GB" altLang="en-US" sz="2400" dirty="0"/>
              <a:t>Remember two things about AES:</a:t>
            </a:r>
          </a:p>
          <a:p>
            <a:pPr marL="0" indent="0" eaLnBrk="1" hangingPunct="1">
              <a:buFontTx/>
              <a:buNone/>
              <a:defRPr/>
            </a:pPr>
            <a:endParaRPr lang="en-GB" altLang="en-US" sz="2400" dirty="0"/>
          </a:p>
          <a:p>
            <a:pPr eaLnBrk="1" hangingPunct="1">
              <a:defRPr/>
            </a:pPr>
            <a:r>
              <a:rPr lang="en-GB" altLang="en-US" sz="2400" dirty="0"/>
              <a:t>You have over 16 million documents to mine for information and there are many ways you can use this information to develop business.</a:t>
            </a:r>
          </a:p>
          <a:p>
            <a:pPr marL="0" indent="0" eaLnBrk="1" hangingPunct="1">
              <a:buFontTx/>
              <a:buNone/>
              <a:defRPr/>
            </a:pPr>
            <a:endParaRPr lang="en-GB" altLang="en-US" sz="2400" dirty="0"/>
          </a:p>
          <a:p>
            <a:pPr eaLnBrk="1" hangingPunct="1">
              <a:defRPr/>
            </a:pPr>
            <a:r>
              <a:rPr lang="en-GB" altLang="en-US" sz="2400" dirty="0"/>
              <a:t>Colin Smith has found and used Data (even before the Internet – how do you think we filled jobs in those days?) for over 30 years and is happy to help you to do these searches to get the best results.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F85218E7-6EC1-4EAB-B3EF-92B7F8A64704}"/>
              </a:ext>
            </a:extLst>
          </p:cNvPr>
          <p:cNvSpPr>
            <a:spLocks noGrp="1" noChangeArrowheads="1"/>
          </p:cNvSpPr>
          <p:nvPr>
            <p:ph type="title"/>
          </p:nvPr>
        </p:nvSpPr>
        <p:spPr/>
        <p:txBody>
          <a:bodyPr/>
          <a:lstStyle/>
          <a:p>
            <a:r>
              <a:rPr lang="en-GB" altLang="en-US"/>
              <a:t>Remember</a:t>
            </a:r>
          </a:p>
        </p:txBody>
      </p:sp>
      <p:sp>
        <p:nvSpPr>
          <p:cNvPr id="4099" name="Content Placeholder 2">
            <a:extLst>
              <a:ext uri="{FF2B5EF4-FFF2-40B4-BE49-F238E27FC236}">
                <a16:creationId xmlns:a16="http://schemas.microsoft.com/office/drawing/2014/main" id="{44AA94BB-C4BF-4D29-82EF-039CFD6EFA42}"/>
              </a:ext>
            </a:extLst>
          </p:cNvPr>
          <p:cNvSpPr>
            <a:spLocks noGrp="1" noChangeArrowheads="1"/>
          </p:cNvSpPr>
          <p:nvPr>
            <p:ph idx="1"/>
          </p:nvPr>
        </p:nvSpPr>
        <p:spPr/>
        <p:txBody>
          <a:bodyPr/>
          <a:lstStyle/>
          <a:p>
            <a:r>
              <a:rPr lang="en-GB" altLang="en-US"/>
              <a:t>Recruitment is not matching CVs to job descriptions. It’s about developing relationships and speaking to them.</a:t>
            </a:r>
          </a:p>
          <a:p>
            <a:r>
              <a:rPr lang="en-GB" altLang="en-US"/>
              <a:t>Use data to be enable you to be entrepreneurial and customer focused. </a:t>
            </a:r>
          </a:p>
          <a:p>
            <a:r>
              <a:rPr lang="en-GB" altLang="en-US"/>
              <a:t>Boolean searching gives you these opportunities if you do it effectively and can get back to your company quickly.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F2C2D86-5D95-448B-8F7A-408ADC412DE8}"/>
              </a:ext>
            </a:extLst>
          </p:cNvPr>
          <p:cNvSpPr>
            <a:spLocks noGrp="1" noChangeArrowheads="1"/>
          </p:cNvSpPr>
          <p:nvPr>
            <p:ph type="title"/>
          </p:nvPr>
        </p:nvSpPr>
        <p:spPr/>
        <p:txBody>
          <a:bodyPr/>
          <a:lstStyle/>
          <a:p>
            <a:pPr eaLnBrk="1" hangingPunct="1"/>
            <a:r>
              <a:rPr lang="en-GB" altLang="en-US"/>
              <a:t>Data mining – why?</a:t>
            </a:r>
          </a:p>
        </p:txBody>
      </p:sp>
      <p:sp>
        <p:nvSpPr>
          <p:cNvPr id="96259" name="Rectangle 3">
            <a:extLst>
              <a:ext uri="{FF2B5EF4-FFF2-40B4-BE49-F238E27FC236}">
                <a16:creationId xmlns:a16="http://schemas.microsoft.com/office/drawing/2014/main" id="{27809611-7416-49B1-9075-876E92711AE5}"/>
              </a:ext>
            </a:extLst>
          </p:cNvPr>
          <p:cNvSpPr>
            <a:spLocks noGrp="1" noChangeArrowheads="1"/>
          </p:cNvSpPr>
          <p:nvPr>
            <p:ph type="body" idx="1"/>
          </p:nvPr>
        </p:nvSpPr>
        <p:spPr>
          <a:xfrm>
            <a:off x="457200" y="1600200"/>
            <a:ext cx="8229600" cy="4637088"/>
          </a:xfrm>
        </p:spPr>
        <p:txBody>
          <a:bodyPr/>
          <a:lstStyle/>
          <a:p>
            <a:pPr marL="0" indent="0" eaLnBrk="1" hangingPunct="1">
              <a:buFontTx/>
              <a:buNone/>
              <a:defRPr/>
            </a:pPr>
            <a:r>
              <a:rPr lang="en-GB" altLang="en-US" sz="2400" dirty="0"/>
              <a:t>At AES you have access to over 16 million CVs or 16 million bits of data to use. Which means:</a:t>
            </a:r>
          </a:p>
          <a:p>
            <a:pPr eaLnBrk="1" hangingPunct="1">
              <a:defRPr/>
            </a:pPr>
            <a:r>
              <a:rPr lang="en-GB" altLang="en-US" sz="2400" dirty="0"/>
              <a:t>You can identify people who could be right for an opportunity. </a:t>
            </a:r>
          </a:p>
          <a:p>
            <a:pPr eaLnBrk="1" hangingPunct="1">
              <a:defRPr/>
            </a:pPr>
            <a:r>
              <a:rPr lang="en-GB" altLang="en-US" sz="2400" dirty="0"/>
              <a:t>You can find spec. CVs to “seduce” a customer.</a:t>
            </a:r>
          </a:p>
          <a:p>
            <a:pPr eaLnBrk="1" hangingPunct="1">
              <a:defRPr/>
            </a:pPr>
            <a:r>
              <a:rPr lang="en-GB" altLang="en-US" sz="2400" dirty="0"/>
              <a:t>Headhunt - you can use someone’s information to get to other people e.g. a Nurse with a research background will know other nurses with the same skills.</a:t>
            </a:r>
          </a:p>
          <a:p>
            <a:pPr eaLnBrk="1" hangingPunct="1">
              <a:defRPr/>
            </a:pPr>
            <a:r>
              <a:rPr lang="en-GB" altLang="en-US" sz="2400" dirty="0"/>
              <a:t>You can evaluate a role before you decide to take it on and allow you produce a powerful agreement statement.</a:t>
            </a:r>
          </a:p>
          <a:p>
            <a:pPr eaLnBrk="1" hangingPunct="1">
              <a:defRPr/>
            </a:pPr>
            <a:r>
              <a:rPr lang="en-GB" altLang="en-US" sz="2400" dirty="0"/>
              <a:t>Find other customers on a highly relevant CV.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6AA4468-9235-43A4-9EA3-A873343349D5}"/>
              </a:ext>
            </a:extLst>
          </p:cNvPr>
          <p:cNvSpPr>
            <a:spLocks noGrp="1" noChangeArrowheads="1"/>
          </p:cNvSpPr>
          <p:nvPr>
            <p:ph type="title"/>
          </p:nvPr>
        </p:nvSpPr>
        <p:spPr/>
        <p:txBody>
          <a:bodyPr/>
          <a:lstStyle/>
          <a:p>
            <a:pPr eaLnBrk="1" hangingPunct="1"/>
            <a:r>
              <a:rPr lang="en-GB" altLang="en-US"/>
              <a:t>Searching - keep it </a:t>
            </a:r>
            <a:br>
              <a:rPr lang="en-GB" altLang="en-US"/>
            </a:br>
            <a:r>
              <a:rPr lang="en-GB" altLang="en-US"/>
              <a:t>simple</a:t>
            </a:r>
          </a:p>
        </p:txBody>
      </p:sp>
      <p:sp>
        <p:nvSpPr>
          <p:cNvPr id="96259" name="Rectangle 3">
            <a:extLst>
              <a:ext uri="{FF2B5EF4-FFF2-40B4-BE49-F238E27FC236}">
                <a16:creationId xmlns:a16="http://schemas.microsoft.com/office/drawing/2014/main" id="{BD43F30D-3C4E-4C45-A88D-F17689C20B6E}"/>
              </a:ext>
            </a:extLst>
          </p:cNvPr>
          <p:cNvSpPr>
            <a:spLocks noGrp="1" noChangeArrowheads="1"/>
          </p:cNvSpPr>
          <p:nvPr>
            <p:ph type="body" idx="1"/>
          </p:nvPr>
        </p:nvSpPr>
        <p:spPr/>
        <p:txBody>
          <a:bodyPr/>
          <a:lstStyle/>
          <a:p>
            <a:pPr marL="0" indent="0" algn="just">
              <a:lnSpc>
                <a:spcPct val="150000"/>
              </a:lnSpc>
              <a:spcAft>
                <a:spcPts val="1000"/>
              </a:spcAft>
              <a:buFontTx/>
              <a:buNone/>
              <a:defRPr/>
            </a:pPr>
            <a:r>
              <a:rPr lang="en-GB" sz="2400" dirty="0">
                <a:latin typeface="+mj-lt"/>
                <a:ea typeface="Times New Roman" panose="02020603050405020304" pitchFamily="18" charset="0"/>
                <a:cs typeface="Times New Roman" panose="02020603050405020304" pitchFamily="18" charset="0"/>
              </a:rPr>
              <a:t>For example, work out </a:t>
            </a:r>
          </a:p>
          <a:p>
            <a:pPr algn="just">
              <a:lnSpc>
                <a:spcPct val="150000"/>
              </a:lnSpc>
              <a:spcAft>
                <a:spcPts val="1000"/>
              </a:spcAft>
              <a:buFont typeface="Symbol" panose="05050102010706020507" pitchFamily="18" charset="2"/>
              <a:buChar char=""/>
              <a:defRPr/>
            </a:pPr>
            <a:r>
              <a:rPr lang="en-GB" sz="2400" b="1" dirty="0">
                <a:latin typeface="+mj-lt"/>
                <a:ea typeface="Times New Roman" panose="02020603050405020304" pitchFamily="18" charset="0"/>
                <a:cs typeface="Times New Roman" panose="02020603050405020304" pitchFamily="18" charset="0"/>
              </a:rPr>
              <a:t>What they are</a:t>
            </a:r>
            <a:r>
              <a:rPr lang="en-GB" sz="2400" dirty="0">
                <a:latin typeface="+mj-lt"/>
                <a:ea typeface="Times New Roman" panose="02020603050405020304" pitchFamily="18" charset="0"/>
                <a:cs typeface="Times New Roman" panose="02020603050405020304" pitchFamily="18" charset="0"/>
              </a:rPr>
              <a:t> e.g. Electrical Engineer, Mechanical Engineer or Merchant Banker</a:t>
            </a:r>
          </a:p>
          <a:p>
            <a:pPr algn="just">
              <a:lnSpc>
                <a:spcPct val="150000"/>
              </a:lnSpc>
              <a:spcAft>
                <a:spcPts val="1000"/>
              </a:spcAft>
              <a:buFont typeface="Symbol" panose="05050102010706020507" pitchFamily="18" charset="2"/>
              <a:buChar char=""/>
              <a:defRPr/>
            </a:pPr>
            <a:r>
              <a:rPr lang="en-GB" sz="2400" b="1" dirty="0">
                <a:latin typeface="+mj-lt"/>
                <a:ea typeface="Times New Roman" panose="02020603050405020304" pitchFamily="18" charset="0"/>
                <a:cs typeface="Times New Roman" panose="02020603050405020304" pitchFamily="18" charset="0"/>
              </a:rPr>
              <a:t>What they do</a:t>
            </a:r>
            <a:r>
              <a:rPr lang="en-GB" sz="2400" dirty="0">
                <a:latin typeface="+mj-lt"/>
                <a:ea typeface="Times New Roman" panose="02020603050405020304" pitchFamily="18" charset="0"/>
                <a:cs typeface="Times New Roman" panose="02020603050405020304" pitchFamily="18" charset="0"/>
              </a:rPr>
              <a:t> e.g. Design Engineer, investment banking or Maintenance Engineer</a:t>
            </a:r>
          </a:p>
          <a:p>
            <a:pPr algn="just">
              <a:lnSpc>
                <a:spcPct val="150000"/>
              </a:lnSpc>
              <a:spcAft>
                <a:spcPts val="1000"/>
              </a:spcAft>
              <a:buFont typeface="Symbol" panose="05050102010706020507" pitchFamily="18" charset="2"/>
              <a:buChar char=""/>
              <a:defRPr/>
            </a:pPr>
            <a:r>
              <a:rPr lang="en-GB" sz="2400" b="1" dirty="0">
                <a:ea typeface="Times New Roman" panose="02020603050405020304" pitchFamily="18" charset="0"/>
                <a:cs typeface="Times New Roman" panose="02020603050405020304" pitchFamily="18" charset="0"/>
              </a:rPr>
              <a:t>What is their specialisation</a:t>
            </a:r>
            <a:r>
              <a:rPr lang="en-GB" sz="2400" dirty="0">
                <a:ea typeface="Times New Roman" panose="02020603050405020304" pitchFamily="18" charset="0"/>
                <a:cs typeface="Times New Roman" panose="02020603050405020304" pitchFamily="18" charset="0"/>
              </a:rPr>
              <a:t> e.g. transformers, PLC’s or international clients</a:t>
            </a:r>
          </a:p>
          <a:p>
            <a:pPr marL="0" indent="0" eaLnBrk="1" hangingPunct="1">
              <a:buFontTx/>
              <a:buNone/>
              <a:defRPr/>
            </a:pPr>
            <a:endParaRPr lang="en-GB" alt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97AFE0-2C17-42F4-A3B1-FEAA7DA5AD63}"/>
              </a:ext>
            </a:extLst>
          </p:cNvPr>
          <p:cNvSpPr>
            <a:spLocks noGrp="1" noChangeArrowheads="1"/>
          </p:cNvSpPr>
          <p:nvPr>
            <p:ph type="title"/>
          </p:nvPr>
        </p:nvSpPr>
        <p:spPr/>
        <p:txBody>
          <a:bodyPr/>
          <a:lstStyle/>
          <a:p>
            <a:pPr eaLnBrk="1" hangingPunct="1"/>
            <a:r>
              <a:rPr lang="en-GB" altLang="en-US"/>
              <a:t>Keep it simple – </a:t>
            </a:r>
            <a:br>
              <a:rPr lang="en-GB" altLang="en-US"/>
            </a:br>
            <a:r>
              <a:rPr lang="en-GB" altLang="en-US"/>
              <a:t>continued.</a:t>
            </a:r>
          </a:p>
        </p:txBody>
      </p:sp>
      <p:sp>
        <p:nvSpPr>
          <p:cNvPr id="96259" name="Rectangle 3">
            <a:extLst>
              <a:ext uri="{FF2B5EF4-FFF2-40B4-BE49-F238E27FC236}">
                <a16:creationId xmlns:a16="http://schemas.microsoft.com/office/drawing/2014/main" id="{AAA6AB7A-EB0C-4082-BD3E-43FC94179C43}"/>
              </a:ext>
            </a:extLst>
          </p:cNvPr>
          <p:cNvSpPr>
            <a:spLocks noGrp="1" noChangeArrowheads="1"/>
          </p:cNvSpPr>
          <p:nvPr>
            <p:ph type="body" idx="1"/>
          </p:nvPr>
        </p:nvSpPr>
        <p:spPr>
          <a:xfrm>
            <a:off x="457200" y="1600200"/>
            <a:ext cx="8229600" cy="4637088"/>
          </a:xfrm>
        </p:spPr>
        <p:txBody>
          <a:bodyPr/>
          <a:lstStyle/>
          <a:p>
            <a:pPr marL="0" indent="0" eaLnBrk="1" hangingPunct="1">
              <a:buFontTx/>
              <a:buNone/>
              <a:defRPr/>
            </a:pPr>
            <a:r>
              <a:rPr lang="en-GB" sz="2800" dirty="0">
                <a:ea typeface="Times New Roman" panose="02020603050405020304" pitchFamily="18" charset="0"/>
                <a:cs typeface="Times New Roman" panose="02020603050405020304" pitchFamily="18" charset="0"/>
              </a:rPr>
              <a:t>In some instances you can get away with only two of the above – For example:</a:t>
            </a:r>
          </a:p>
          <a:p>
            <a:pPr marL="0" indent="0" eaLnBrk="1" hangingPunct="1">
              <a:buFontTx/>
              <a:buNone/>
              <a:defRPr/>
            </a:pPr>
            <a:endParaRPr lang="en-GB" sz="2800" dirty="0">
              <a:ea typeface="Times New Roman" panose="02020603050405020304" pitchFamily="18" charset="0"/>
              <a:cs typeface="Times New Roman" panose="02020603050405020304" pitchFamily="18" charset="0"/>
            </a:endParaRPr>
          </a:p>
          <a:p>
            <a:pPr eaLnBrk="1" hangingPunct="1">
              <a:defRPr/>
            </a:pPr>
            <a:r>
              <a:rPr lang="en-GB" sz="2800" dirty="0">
                <a:ea typeface="Times New Roman" panose="02020603050405020304" pitchFamily="18" charset="0"/>
                <a:cs typeface="Times New Roman" panose="02020603050405020304" pitchFamily="18" charset="0"/>
              </a:rPr>
              <a:t>“sales manager” and “transformer” - the “sales manager” is what they are and what they do and the transformer is their USP.</a:t>
            </a:r>
          </a:p>
          <a:p>
            <a:pPr marL="0" indent="0" eaLnBrk="1" hangingPunct="1">
              <a:buFontTx/>
              <a:buNone/>
              <a:defRPr/>
            </a:pPr>
            <a:endParaRPr lang="en-GB" sz="2800" dirty="0">
              <a:ea typeface="Times New Roman" panose="02020603050405020304" pitchFamily="18" charset="0"/>
              <a:cs typeface="Times New Roman" panose="02020603050405020304" pitchFamily="18" charset="0"/>
            </a:endParaRPr>
          </a:p>
          <a:p>
            <a:pPr eaLnBrk="1" hangingPunct="1">
              <a:defRPr/>
            </a:pPr>
            <a:r>
              <a:rPr lang="en-GB" sz="2800" dirty="0">
                <a:ea typeface="Times New Roman" panose="02020603050405020304" pitchFamily="18" charset="0"/>
                <a:cs typeface="Times New Roman" panose="02020603050405020304" pitchFamily="18" charset="0"/>
              </a:rPr>
              <a:t>Solicitor and litigation - the solicitor is what they are and what they do and the litigation is their USP.</a:t>
            </a:r>
            <a:endParaRPr lang="en-GB" sz="2800" dirty="0">
              <a:latin typeface="Calibri" panose="020F0502020204030204" pitchFamily="34" charset="0"/>
              <a:ea typeface="Times New Roman" panose="02020603050405020304" pitchFamily="18" charset="0"/>
              <a:cs typeface="Times New Roman" panose="02020603050405020304" pitchFamily="18" charset="0"/>
            </a:endParaRPr>
          </a:p>
          <a:p>
            <a:pPr marL="0" indent="0" eaLnBrk="1" hangingPunct="1">
              <a:buFontTx/>
              <a:buNone/>
              <a:defRPr/>
            </a:pPr>
            <a:endParaRPr lang="en-GB" alt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3886C8D-E3F6-40F5-9516-5FCBEAB173ED}"/>
              </a:ext>
            </a:extLst>
          </p:cNvPr>
          <p:cNvSpPr>
            <a:spLocks noGrp="1" noChangeArrowheads="1"/>
          </p:cNvSpPr>
          <p:nvPr>
            <p:ph type="title"/>
          </p:nvPr>
        </p:nvSpPr>
        <p:spPr/>
        <p:txBody>
          <a:bodyPr/>
          <a:lstStyle/>
          <a:p>
            <a:pPr eaLnBrk="1" hangingPunct="1"/>
            <a:r>
              <a:rPr lang="en-GB" altLang="en-US"/>
              <a:t>Basic tips</a:t>
            </a:r>
          </a:p>
        </p:txBody>
      </p:sp>
      <p:sp>
        <p:nvSpPr>
          <p:cNvPr id="96259" name="Rectangle 3">
            <a:extLst>
              <a:ext uri="{FF2B5EF4-FFF2-40B4-BE49-F238E27FC236}">
                <a16:creationId xmlns:a16="http://schemas.microsoft.com/office/drawing/2014/main" id="{8D4A9894-7417-4BB8-B3F4-6FC22C2DD858}"/>
              </a:ext>
            </a:extLst>
          </p:cNvPr>
          <p:cNvSpPr>
            <a:spLocks noGrp="1" noChangeArrowheads="1"/>
          </p:cNvSpPr>
          <p:nvPr>
            <p:ph type="body" idx="1"/>
          </p:nvPr>
        </p:nvSpPr>
        <p:spPr/>
        <p:txBody>
          <a:bodyPr/>
          <a:lstStyle/>
          <a:p>
            <a:pPr eaLnBrk="1" hangingPunct="1">
              <a:defRPr/>
            </a:pPr>
            <a:r>
              <a:rPr lang="en-GB" sz="2400" dirty="0">
                <a:ea typeface="Times New Roman" panose="02020603050405020304" pitchFamily="18" charset="0"/>
                <a:cs typeface="Times New Roman" panose="02020603050405020304" pitchFamily="18" charset="0"/>
              </a:rPr>
              <a:t>A phrase needs inverted comma’s around it e.g. “sales manager”. A single word does not need this e.g. actuary.</a:t>
            </a:r>
          </a:p>
          <a:p>
            <a:pPr marL="0" indent="0" eaLnBrk="1" hangingPunct="1">
              <a:buFontTx/>
              <a:buNone/>
              <a:defRPr/>
            </a:pPr>
            <a:endParaRPr lang="en-GB" sz="2400" dirty="0">
              <a:ea typeface="Times New Roman" panose="02020603050405020304" pitchFamily="18" charset="0"/>
              <a:cs typeface="Times New Roman" panose="02020603050405020304" pitchFamily="18" charset="0"/>
            </a:endParaRPr>
          </a:p>
          <a:p>
            <a:pPr eaLnBrk="1" hangingPunct="1">
              <a:defRPr/>
            </a:pPr>
            <a:r>
              <a:rPr lang="en-GB" sz="2400" dirty="0">
                <a:ea typeface="Times New Roman" panose="02020603050405020304" pitchFamily="18" charset="0"/>
                <a:cs typeface="Times New Roman" panose="02020603050405020304" pitchFamily="18" charset="0"/>
              </a:rPr>
              <a:t>AND is a filter e.g. “sales manager” and “medical equipment” means you are looking for a person who has the phrase “sales manager” and “medical equipment” on their CV.</a:t>
            </a:r>
          </a:p>
          <a:p>
            <a:pPr marL="0" indent="0" eaLnBrk="1" hangingPunct="1">
              <a:buFontTx/>
              <a:buNone/>
              <a:defRPr/>
            </a:pPr>
            <a:endParaRPr lang="en-GB" sz="2400" dirty="0">
              <a:ea typeface="Times New Roman" panose="02020603050405020304" pitchFamily="18" charset="0"/>
              <a:cs typeface="Times New Roman" panose="02020603050405020304" pitchFamily="18" charset="0"/>
            </a:endParaRPr>
          </a:p>
          <a:p>
            <a:pPr eaLnBrk="1" hangingPunct="1">
              <a:defRPr/>
            </a:pPr>
            <a:r>
              <a:rPr lang="en-GB" sz="2400" dirty="0">
                <a:ea typeface="Times New Roman" panose="02020603050405020304" pitchFamily="18" charset="0"/>
                <a:cs typeface="Times New Roman" panose="02020603050405020304" pitchFamily="18" charset="0"/>
              </a:rPr>
              <a:t>OR is a connecting word e.g. “sales manager” or “medical equipment” means you are looking for either “sales manager” or “medical equipment” on their CV.</a:t>
            </a:r>
          </a:p>
          <a:p>
            <a:pPr marL="0" indent="0" eaLnBrk="1" hangingPunct="1">
              <a:buFontTx/>
              <a:buNone/>
              <a:defRPr/>
            </a:pPr>
            <a:endParaRPr lang="en-GB" alt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94CD0F3-73D7-46C1-93FB-CD5203ADD8C1}"/>
              </a:ext>
            </a:extLst>
          </p:cNvPr>
          <p:cNvSpPr>
            <a:spLocks noGrp="1" noChangeArrowheads="1"/>
          </p:cNvSpPr>
          <p:nvPr>
            <p:ph type="title"/>
          </p:nvPr>
        </p:nvSpPr>
        <p:spPr/>
        <p:txBody>
          <a:bodyPr/>
          <a:lstStyle/>
          <a:p>
            <a:pPr eaLnBrk="1" hangingPunct="1"/>
            <a:r>
              <a:rPr lang="en-GB" altLang="en-US"/>
              <a:t>Basic tips, continued</a:t>
            </a:r>
          </a:p>
        </p:txBody>
      </p:sp>
      <p:sp>
        <p:nvSpPr>
          <p:cNvPr id="96259" name="Rectangle 3">
            <a:extLst>
              <a:ext uri="{FF2B5EF4-FFF2-40B4-BE49-F238E27FC236}">
                <a16:creationId xmlns:a16="http://schemas.microsoft.com/office/drawing/2014/main" id="{F8039FB2-D2E6-465B-B013-021EAAED6F12}"/>
              </a:ext>
            </a:extLst>
          </p:cNvPr>
          <p:cNvSpPr>
            <a:spLocks noGrp="1" noChangeArrowheads="1"/>
          </p:cNvSpPr>
          <p:nvPr>
            <p:ph type="body" idx="1"/>
          </p:nvPr>
        </p:nvSpPr>
        <p:spPr/>
        <p:txBody>
          <a:bodyPr/>
          <a:lstStyle/>
          <a:p>
            <a:pPr marL="0" indent="0" eaLnBrk="1" hangingPunct="1">
              <a:buFontTx/>
              <a:buNone/>
              <a:defRPr/>
            </a:pPr>
            <a:endParaRPr lang="en-GB" sz="2400" dirty="0">
              <a:ea typeface="Times New Roman" panose="02020603050405020304" pitchFamily="18" charset="0"/>
              <a:cs typeface="Times New Roman" panose="02020603050405020304" pitchFamily="18" charset="0"/>
            </a:endParaRPr>
          </a:p>
          <a:p>
            <a:pPr marL="0" indent="0" eaLnBrk="1" hangingPunct="1">
              <a:buFontTx/>
              <a:buNone/>
              <a:defRPr/>
            </a:pPr>
            <a:r>
              <a:rPr lang="en-GB" sz="2400" dirty="0">
                <a:ea typeface="Times New Roman" panose="02020603050405020304" pitchFamily="18" charset="0"/>
                <a:cs typeface="Times New Roman" panose="02020603050405020304" pitchFamily="18" charset="0"/>
              </a:rPr>
              <a:t>Please note the common mistake is mixing them up and putting an OR when there should be an AND. </a:t>
            </a:r>
          </a:p>
          <a:p>
            <a:pPr marL="0" indent="0" eaLnBrk="1" hangingPunct="1">
              <a:buFontTx/>
              <a:buNone/>
              <a:defRPr/>
            </a:pPr>
            <a:endParaRPr lang="en-GB" sz="2400" dirty="0">
              <a:ea typeface="Times New Roman" panose="02020603050405020304" pitchFamily="18" charset="0"/>
              <a:cs typeface="Times New Roman" panose="02020603050405020304" pitchFamily="18" charset="0"/>
            </a:endParaRPr>
          </a:p>
          <a:p>
            <a:pPr eaLnBrk="1" hangingPunct="1">
              <a:defRPr/>
            </a:pPr>
            <a:r>
              <a:rPr lang="en-GB" sz="2400" dirty="0">
                <a:ea typeface="Times New Roman" panose="02020603050405020304" pitchFamily="18" charset="0"/>
                <a:cs typeface="Times New Roman" panose="02020603050405020304" pitchFamily="18" charset="0"/>
              </a:rPr>
              <a:t>BRACKETS allow you to put two or more words or phrases together e.g. (“electrical engineer” or “electronic engineer”) and (“design engineer” or “research engineer”) and transformers</a:t>
            </a:r>
          </a:p>
          <a:p>
            <a:pPr marL="0" indent="0" eaLnBrk="1" hangingPunct="1">
              <a:buFontTx/>
              <a:buNone/>
              <a:defRPr/>
            </a:pPr>
            <a:endParaRPr lang="en-GB" sz="2400" dirty="0">
              <a:ea typeface="Times New Roman" panose="02020603050405020304" pitchFamily="18" charset="0"/>
              <a:cs typeface="Times New Roman" panose="02020603050405020304" pitchFamily="18" charset="0"/>
            </a:endParaRPr>
          </a:p>
          <a:p>
            <a:pPr marL="0" indent="0" eaLnBrk="1" hangingPunct="1">
              <a:buFontTx/>
              <a:buNone/>
              <a:defRPr/>
            </a:pPr>
            <a:r>
              <a:rPr lang="en-GB" sz="2400" dirty="0">
                <a:ea typeface="Times New Roman" panose="02020603050405020304" pitchFamily="18" charset="0"/>
                <a:cs typeface="Times New Roman" panose="02020603050405020304" pitchFamily="18" charset="0"/>
              </a:rPr>
              <a:t>IMPORTANT an AND never goes inside BRACKETS –it’s a filter word.</a:t>
            </a:r>
            <a:endParaRPr lang="en-GB"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eaLnBrk="1" hangingPunct="1">
              <a:buFontTx/>
              <a:buNone/>
              <a:defRPr/>
            </a:pPr>
            <a:endParaRPr lang="en-GB" alt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D88F713-939A-4587-B9DA-5783946C3B36}"/>
              </a:ext>
            </a:extLst>
          </p:cNvPr>
          <p:cNvSpPr>
            <a:spLocks noGrp="1" noChangeArrowheads="1"/>
          </p:cNvSpPr>
          <p:nvPr>
            <p:ph type="title"/>
          </p:nvPr>
        </p:nvSpPr>
        <p:spPr/>
        <p:txBody>
          <a:bodyPr/>
          <a:lstStyle/>
          <a:p>
            <a:pPr eaLnBrk="1" hangingPunct="1"/>
            <a:r>
              <a:rPr lang="en-GB" altLang="en-US"/>
              <a:t>Advanced tips</a:t>
            </a:r>
          </a:p>
        </p:txBody>
      </p:sp>
      <p:sp>
        <p:nvSpPr>
          <p:cNvPr id="96259" name="Rectangle 3">
            <a:extLst>
              <a:ext uri="{FF2B5EF4-FFF2-40B4-BE49-F238E27FC236}">
                <a16:creationId xmlns:a16="http://schemas.microsoft.com/office/drawing/2014/main" id="{7B0C4E3C-884F-4787-9BDA-F93C69412DEF}"/>
              </a:ext>
            </a:extLst>
          </p:cNvPr>
          <p:cNvSpPr>
            <a:spLocks noGrp="1" noChangeArrowheads="1"/>
          </p:cNvSpPr>
          <p:nvPr>
            <p:ph type="body" idx="1"/>
          </p:nvPr>
        </p:nvSpPr>
        <p:spPr/>
        <p:txBody>
          <a:bodyPr/>
          <a:lstStyle/>
          <a:p>
            <a:pPr marL="0" indent="0" algn="just">
              <a:lnSpc>
                <a:spcPct val="150000"/>
              </a:lnSpc>
              <a:spcAft>
                <a:spcPts val="1000"/>
              </a:spcAft>
              <a:buFontTx/>
              <a:buNone/>
              <a:defRPr/>
            </a:pPr>
            <a:r>
              <a:rPr lang="en-GB" sz="2000" dirty="0">
                <a:ea typeface="Times New Roman" panose="02020603050405020304" pitchFamily="18" charset="0"/>
                <a:cs typeface="Times New Roman" panose="02020603050405020304" pitchFamily="18" charset="0"/>
              </a:rPr>
              <a:t>A common mistake is over complicating a search; my advice is to go to the lowest common denominator. Identifying the specialisation can be  helpful in doing simple searches. For example, if you are looking for a:</a:t>
            </a:r>
          </a:p>
          <a:p>
            <a:pPr algn="just">
              <a:lnSpc>
                <a:spcPct val="150000"/>
              </a:lnSpc>
              <a:spcAft>
                <a:spcPts val="1000"/>
              </a:spcAft>
              <a:buFont typeface="Symbol" panose="05050102010706020507" pitchFamily="18" charset="2"/>
              <a:buChar char=""/>
              <a:defRPr/>
            </a:pPr>
            <a:r>
              <a:rPr lang="en-GB" sz="2000" dirty="0">
                <a:ea typeface="Times New Roman" panose="02020603050405020304" pitchFamily="18" charset="0"/>
                <a:cs typeface="Times New Roman" panose="02020603050405020304" pitchFamily="18" charset="0"/>
              </a:rPr>
              <a:t>Structural designer to use STRUCAD the search is STRUCAD as a single word because only a structural designer would have that on their CV</a:t>
            </a:r>
          </a:p>
          <a:p>
            <a:pPr algn="just">
              <a:lnSpc>
                <a:spcPct val="150000"/>
              </a:lnSpc>
              <a:spcAft>
                <a:spcPts val="1000"/>
              </a:spcAft>
              <a:buFont typeface="Symbol" panose="05050102010706020507" pitchFamily="18" charset="2"/>
              <a:buChar char=""/>
              <a:defRPr/>
            </a:pPr>
            <a:r>
              <a:rPr lang="en-GB" sz="2000" dirty="0">
                <a:ea typeface="Times New Roman" panose="02020603050405020304" pitchFamily="18" charset="0"/>
                <a:cs typeface="Times New Roman" panose="02020603050405020304" pitchFamily="18" charset="0"/>
              </a:rPr>
              <a:t>Trader or Broker with CF30 the search is CF30 as a single word because only a Broker or Trader would have that on their CV.</a:t>
            </a:r>
          </a:p>
          <a:p>
            <a:pPr marL="0" indent="0" eaLnBrk="1" hangingPunct="1">
              <a:buFontTx/>
              <a:buNone/>
              <a:defRPr/>
            </a:pPr>
            <a:endParaRPr lang="en-GB" alt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3CD6FFF-743F-4BF7-BD1D-DEB1C75F2E4F}"/>
              </a:ext>
            </a:extLst>
          </p:cNvPr>
          <p:cNvSpPr>
            <a:spLocks noGrp="1" noChangeArrowheads="1"/>
          </p:cNvSpPr>
          <p:nvPr>
            <p:ph type="title"/>
          </p:nvPr>
        </p:nvSpPr>
        <p:spPr/>
        <p:txBody>
          <a:bodyPr/>
          <a:lstStyle/>
          <a:p>
            <a:pPr eaLnBrk="1" hangingPunct="1"/>
            <a:br>
              <a:rPr lang="en-GB" altLang="en-US"/>
            </a:br>
            <a:r>
              <a:rPr lang="en-GB" altLang="en-US"/>
              <a:t>More advanced tips </a:t>
            </a:r>
            <a:br>
              <a:rPr lang="en-GB" altLang="en-US"/>
            </a:br>
            <a:endParaRPr lang="en-GB" altLang="en-US"/>
          </a:p>
        </p:txBody>
      </p:sp>
      <p:sp>
        <p:nvSpPr>
          <p:cNvPr id="9219" name="Rectangle 3">
            <a:extLst>
              <a:ext uri="{FF2B5EF4-FFF2-40B4-BE49-F238E27FC236}">
                <a16:creationId xmlns:a16="http://schemas.microsoft.com/office/drawing/2014/main" id="{BE17BE54-AC25-42F2-B2E9-F5A8F54A5D9E}"/>
              </a:ext>
            </a:extLst>
          </p:cNvPr>
          <p:cNvSpPr>
            <a:spLocks noGrp="1" noChangeArrowheads="1"/>
          </p:cNvSpPr>
          <p:nvPr>
            <p:ph type="body" idx="1"/>
          </p:nvPr>
        </p:nvSpPr>
        <p:spPr/>
        <p:txBody>
          <a:bodyPr/>
          <a:lstStyle/>
          <a:p>
            <a:pPr marL="0" indent="0" eaLnBrk="1" hangingPunct="1">
              <a:buFontTx/>
              <a:buNone/>
              <a:defRPr/>
            </a:pPr>
            <a:r>
              <a:rPr lang="en-GB" altLang="en-US" sz="2400" dirty="0"/>
              <a:t>Wildcards or expanding a phrase allow you to complete a word if it has multiple endings. For example, if you want someone to do mechanical design it could be:</a:t>
            </a:r>
          </a:p>
          <a:p>
            <a:pPr marL="0" indent="0" eaLnBrk="1" hangingPunct="1">
              <a:buFontTx/>
              <a:buNone/>
              <a:defRPr/>
            </a:pPr>
            <a:endParaRPr lang="en-GB" altLang="en-US" sz="2400" dirty="0"/>
          </a:p>
          <a:p>
            <a:pPr eaLnBrk="1" hangingPunct="1">
              <a:defRPr/>
            </a:pPr>
            <a:r>
              <a:rPr lang="en-GB" altLang="en-US" sz="2400" dirty="0"/>
              <a:t>Mechanical designer </a:t>
            </a:r>
          </a:p>
          <a:p>
            <a:pPr eaLnBrk="1" hangingPunct="1">
              <a:defRPr/>
            </a:pPr>
            <a:r>
              <a:rPr lang="en-GB" altLang="en-US" sz="2400" dirty="0"/>
              <a:t>Mechanical designs</a:t>
            </a:r>
          </a:p>
          <a:p>
            <a:pPr eaLnBrk="1" hangingPunct="1">
              <a:defRPr/>
            </a:pPr>
            <a:r>
              <a:rPr lang="en-GB" altLang="en-US" sz="2400" dirty="0"/>
              <a:t>Mechanical designing</a:t>
            </a:r>
          </a:p>
          <a:p>
            <a:pPr marL="0" indent="0" eaLnBrk="1" hangingPunct="1">
              <a:buFontTx/>
              <a:buNone/>
              <a:defRPr/>
            </a:pPr>
            <a:endParaRPr lang="en-GB" altLang="en-US" sz="2400" dirty="0"/>
          </a:p>
          <a:p>
            <a:pPr marL="0" indent="0" eaLnBrk="1" hangingPunct="1">
              <a:buFontTx/>
              <a:buNone/>
              <a:defRPr/>
            </a:pPr>
            <a:r>
              <a:rPr lang="en-GB" altLang="en-US" sz="2400" dirty="0"/>
              <a:t>Solution - ADAPT will be mechanical design* and on CV library it will be mechanical design and tick the box “expand phrase”</a:t>
            </a:r>
          </a:p>
        </p:txBody>
      </p:sp>
    </p:spTree>
  </p:cSld>
  <p:clrMapOvr>
    <a:masterClrMapping/>
  </p:clrMapOvr>
  <p:transition/>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9354</TotalTime>
  <Words>826</Words>
  <Application>Microsoft Office PowerPoint</Application>
  <PresentationFormat>On-screen Show (4:3)</PresentationFormat>
  <Paragraphs>59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Times New Roman</vt:lpstr>
      <vt:lpstr>Symbol</vt:lpstr>
      <vt:lpstr>Calibri</vt:lpstr>
      <vt:lpstr>Default Design</vt:lpstr>
      <vt:lpstr>Module 3 – Boolean  Searching </vt:lpstr>
      <vt:lpstr>Remember</vt:lpstr>
      <vt:lpstr>Data mining – why?</vt:lpstr>
      <vt:lpstr>Searching - keep it  simple</vt:lpstr>
      <vt:lpstr>Keep it simple –  continued.</vt:lpstr>
      <vt:lpstr>Basic tips</vt:lpstr>
      <vt:lpstr>Basic tips, continued</vt:lpstr>
      <vt:lpstr>Advanced tips</vt:lpstr>
      <vt:lpstr> More advanced tips  </vt:lpstr>
      <vt:lpstr>Examples</vt:lpstr>
      <vt:lpstr>Data mining</vt:lpstr>
    </vt:vector>
  </TitlesOfParts>
  <Company>Hill McGlynn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ecampbell</dc:creator>
  <cp:lastModifiedBy>Will Burton</cp:lastModifiedBy>
  <cp:revision>189</cp:revision>
  <dcterms:created xsi:type="dcterms:W3CDTF">2006-03-01T16:20:54Z</dcterms:created>
  <dcterms:modified xsi:type="dcterms:W3CDTF">2021-07-20T12:17:19Z</dcterms:modified>
</cp:coreProperties>
</file>