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67" r:id="rId2"/>
    <p:sldId id="394" r:id="rId3"/>
    <p:sldId id="385" r:id="rId4"/>
    <p:sldId id="396" r:id="rId5"/>
    <p:sldId id="397" r:id="rId6"/>
    <p:sldId id="398" r:id="rId7"/>
    <p:sldId id="399" r:id="rId8"/>
    <p:sldId id="393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2EB4A50-FEE0-4AA8-A1E0-D3CB30DB3B4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B512F51-9AA8-4A14-8950-8EA58E62449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0C6C999-7F89-4ECC-A88C-F007C9F0F4B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ED238EFF-2ADF-4992-BE1E-2F7795521B7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82A9BCAB-EF84-4DDF-9497-D9250B25F12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48901C1B-BC63-48B7-9F4B-ABBAE0DA15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5C21540-9A5C-4EBC-AF88-FDB1181588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A1265BD-9705-4921-90DE-2E470941BA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7080D5-A724-45BE-8C9B-932510F6D4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FB6DC69-F919-4A37-B1C8-CD36A0E5EC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F574E-5704-408C-AA0B-1FB36F8BB5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00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F2D14A2-0C7E-4E95-ABB9-901EF093E4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491E665-4A2F-4B67-8921-3FDC5805B6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FC6ADE6-1E17-4A0B-A149-38E8D9ED1E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3E390-2BE0-49D5-AFF5-2C127B6CEC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7248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90FF13-8AD3-4FFE-A278-5665CF6D4A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B347EEA-D663-4FD8-976D-EBD1EB71E8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DD086E5-82B2-4474-996E-8DAF05E65F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0185-1A04-47FB-B65E-77A25DF2C8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67472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0414A0-34D6-404D-B9C4-46C178290E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FF616D-F217-4549-A1C1-A0C1A15AD3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2428F7-40D4-4412-89E7-0406303D43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5002F1-A516-4A2C-9B04-0C8862B80F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0792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15A99C-494B-4678-9804-0B8E10A0B8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0EC95AB-546D-4646-97BB-8A2DF5FD07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3819275-093A-4236-8199-C618056B53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5384E-F359-407D-B539-47BD55DDCE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2721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B62B950-5431-4AB0-814E-26F2A505B3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522A87-36FA-49C7-BD65-9822B31756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E2B7E05-0345-40E1-B84E-A087AB9BFA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BC0EE-8CF8-4D0D-A1A7-18C9AFDE14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0319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711E63-9BE4-4D37-B47B-6A5200A5B8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4C2467-B043-433C-A4AE-36F6B9FD4F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E38CBA-3F2F-4232-90CA-907A57D989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C4311-44F6-4B29-ABEE-F3A96C0427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030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75C7592-B2E7-4CD9-BC98-13FA26EA01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DCA2183-5633-4D90-93C2-25750721C5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4866598-4F5E-4A23-A39A-989592AD40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F30B0-A03B-411C-A2AB-67BDECEC76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4997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B8A6128-E785-4131-B5C6-4E284B431B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78D055C-0EBF-41F4-8F64-CEFA33E47F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B87C2E3-7C06-4CAF-BABC-FF366F07F6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28D369-2D5A-472B-A55F-A668FD39F7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5297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8398421-C09D-4FBD-A1E9-E0CAF31B1B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03F31A3-0AC6-44B9-AE60-1941DF7DEF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283710B-70F5-428F-A630-BB22717B4F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D4063-0821-4A60-A61F-3CC4C643FA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6242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E2C79E-5B1C-4BE0-BD3F-267CA363E9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E66DD3-FBF2-4133-8F2C-5AF171DD78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EEF7CE-A316-46B7-9842-3298E60DBC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C9720-AD23-4B3F-B7A7-DEA2250950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5158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D772632-5759-447D-B736-D0721078C3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FCACE3-C689-4772-B5C1-CFD5164EB3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BB019DB-9725-41BA-90E7-EB84322ED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DB591-7CE4-427A-A018-892BE1AA50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4781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17CD306-754F-4A83-9C05-EFC337722E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3D064F0-1714-4391-855C-6D526852DB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8CB343C-E01A-4B5D-A791-F6AB513CFF4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5B0029A-E0BC-47DF-88BA-003824ADCF4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74D1C1F-5D89-434C-9427-9E5A175FD6A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F3DEF22-01DD-4C91-8DE3-1CAD2849F5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7" descr="aes">
            <a:extLst>
              <a:ext uri="{FF2B5EF4-FFF2-40B4-BE49-F238E27FC236}">
                <a16:creationId xmlns:a16="http://schemas.microsoft.com/office/drawing/2014/main" id="{7A6B3C37-21A3-4C45-B373-D19FBD3AB7C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260350"/>
            <a:ext cx="1223963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B0EB62B5-EC0C-4170-8B4B-A09D657117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/>
              <a:t>Module 19 – Negotiate and </a:t>
            </a:r>
            <a:br>
              <a:rPr lang="en-GB" altLang="en-US" sz="3600"/>
            </a:br>
            <a:r>
              <a:rPr lang="en-GB" altLang="en-US" sz="3600"/>
              <a:t>get the job offer accepted.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D04B9D4D-0C78-4610-BA86-767D16E634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37088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GB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There are three parties in this process the:</a:t>
            </a:r>
          </a:p>
          <a:p>
            <a:pPr marL="0" indent="0" eaLnBrk="1" hangingPunct="1">
              <a:buFontTx/>
              <a:buNone/>
              <a:defRPr/>
            </a:pPr>
            <a:endParaRPr lang="en-GB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GB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Client. </a:t>
            </a:r>
          </a:p>
          <a:p>
            <a:pPr eaLnBrk="1" hangingPunct="1">
              <a:defRPr/>
            </a:pPr>
            <a:r>
              <a:rPr lang="en-GB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Candidate. </a:t>
            </a:r>
          </a:p>
          <a:p>
            <a:pPr eaLnBrk="1" hangingPunct="1">
              <a:defRPr/>
            </a:pPr>
            <a:r>
              <a:rPr lang="en-GB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Consultant.</a:t>
            </a:r>
          </a:p>
          <a:p>
            <a:pPr marL="0" indent="0" eaLnBrk="1" hangingPunct="1">
              <a:buFontTx/>
              <a:buNone/>
              <a:defRPr/>
            </a:pPr>
            <a:endParaRPr lang="en-GB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buFontTx/>
              <a:buNone/>
              <a:defRPr/>
            </a:pPr>
            <a:r>
              <a:rPr lang="en-GB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Only the Consultant knows the NEEDS of the Client and the Candidate so they have to take control over the process and bring them together. </a:t>
            </a:r>
          </a:p>
          <a:p>
            <a:pPr marL="0" indent="0" eaLnBrk="1" hangingPunct="1">
              <a:buFontTx/>
              <a:buNone/>
              <a:defRPr/>
            </a:pPr>
            <a:endParaRPr lang="en-GB" alt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890694F5-AD5C-429F-A73D-BA4BE1617B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4500" y="333375"/>
            <a:ext cx="8229600" cy="1143000"/>
          </a:xfrm>
        </p:spPr>
        <p:txBody>
          <a:bodyPr/>
          <a:lstStyle/>
          <a:p>
            <a:r>
              <a:rPr lang="en-GB" altLang="en-US" sz="3600"/>
              <a:t>Remember the stages: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29961BD5-FFBA-49FE-9BE5-D4B2F648909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9900" y="1476375"/>
            <a:ext cx="8229600" cy="4760913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ts val="1000"/>
              </a:spcAft>
              <a:defRPr/>
            </a:pPr>
            <a:r>
              <a:rPr lang="en-GB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You established the Clients wants and NEEDS with the agreement statement and the NEEDS analysis call.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  <a:defRPr/>
            </a:pPr>
            <a:r>
              <a:rPr lang="en-GB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You established the Candidates wants and NEEDS with the questionnaire and pre-interview conversation.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  <a:defRPr/>
            </a:pPr>
            <a:r>
              <a:rPr lang="en-GB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You gained and managed the interview feedback for both parties overcoming objections and reminding them of their respective NEEDS.</a:t>
            </a: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FontTx/>
              <a:buNone/>
              <a:defRPr/>
            </a:pPr>
            <a:r>
              <a:rPr lang="en-GB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IMPORTANT – there should be no surprises at this point and you must know if the candidate will accept the company’s offer!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0990FB2-0421-471A-AD2D-A3EC876C74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Objective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87DE222-1C51-499E-989C-9E13CA3259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92125" y="1557338"/>
            <a:ext cx="8229600" cy="4751387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Aft>
                <a:spcPts val="1000"/>
              </a:spcAft>
              <a:buFontTx/>
              <a:buNone/>
            </a:pPr>
            <a:r>
              <a:rPr lang="en-GB" altLang="en-US" sz="2400">
                <a:cs typeface="Times New Roman" panose="02020603050405020304" pitchFamily="18" charset="0"/>
              </a:rPr>
              <a:t>Your objective is to get the Client to make the right offer, to the right candidate and get it accepted. </a:t>
            </a:r>
            <a:r>
              <a:rPr lang="en-GB" altLang="en-US" sz="2400"/>
              <a:t>It is not to negotiate on behalf of the candidate and try to get them a better deal!</a:t>
            </a: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FontTx/>
              <a:buNone/>
            </a:pPr>
            <a:r>
              <a:rPr lang="en-GB" altLang="en-US" sz="2400"/>
              <a:t>Remember, your client is paying your fee. If the job is turned down and you have done the best for your client, you can continue the relationship. If you negotiate a good deal for your candidate and they then reject it – your finished!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06E272CC-9F6D-4DCE-AC75-0A6C8A8AFF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The Consultant makes </a:t>
            </a:r>
            <a:br>
              <a:rPr lang="en-GB" altLang="en-US"/>
            </a:br>
            <a:r>
              <a:rPr lang="en-GB" altLang="en-US"/>
              <a:t>the verbal offer - detail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DE1A4-0ECF-4DA5-BBAB-6CC92C7B3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Aft>
                <a:spcPts val="1000"/>
              </a:spcAft>
              <a:buFontTx/>
              <a:buNone/>
              <a:defRPr/>
            </a:pPr>
            <a:r>
              <a:rPr lang="en-GB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Try to get all the information from the customer prior to speaking to the candidate. Such as: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495300" algn="l"/>
              </a:tabLst>
              <a:defRPr/>
            </a:pPr>
            <a:r>
              <a:rPr lang="en-GB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Salary and other allowances / bonus’s etc.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495300" algn="l"/>
              </a:tabLst>
              <a:defRPr/>
            </a:pPr>
            <a:r>
              <a:rPr lang="en-GB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Salary review period and probationary period length.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495300" algn="l"/>
              </a:tabLst>
              <a:defRPr/>
            </a:pPr>
            <a:r>
              <a:rPr lang="en-GB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Pension, holidays and work schedule.</a:t>
            </a:r>
          </a:p>
          <a:p>
            <a:pPr>
              <a:defRPr/>
            </a:pPr>
            <a:r>
              <a:rPr lang="en-GB" sz="2400" dirty="0"/>
              <a:t>Details of any relocation assistance, training and career plan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0B4DE6CB-848D-4016-BAB2-886D58A20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Verbal offer – </a:t>
            </a:r>
            <a:br>
              <a:rPr lang="en-GB" altLang="en-US"/>
            </a:br>
            <a:r>
              <a:rPr lang="en-GB" altLang="en-US"/>
              <a:t>Technique.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1C9E9-5E09-40FE-A21D-3775BD8A49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Aft>
                <a:spcPts val="1000"/>
              </a:spcAft>
              <a:buFontTx/>
              <a:buNone/>
              <a:defRPr/>
            </a:pPr>
            <a:r>
              <a:rPr lang="en-GB" sz="2400" dirty="0">
                <a:ea typeface="Times New Roman" panose="02020603050405020304" pitchFamily="18" charset="0"/>
                <a:cs typeface="Arial" panose="020B0604020202020204" pitchFamily="34" charset="0"/>
              </a:rPr>
              <a:t>To deliver the offer, revisit the candidate’s motivational questionnaire, remind yourself of their NEEDS and re-establish </a:t>
            </a:r>
            <a:r>
              <a:rPr lang="en-GB" sz="2400" b="1" dirty="0">
                <a:ea typeface="Times New Roman" panose="02020603050405020304" pitchFamily="18" charset="0"/>
                <a:cs typeface="Arial" panose="020B0604020202020204" pitchFamily="34" charset="0"/>
              </a:rPr>
              <a:t>WHY</a:t>
            </a:r>
            <a:r>
              <a:rPr lang="en-GB" sz="2400" dirty="0">
                <a:ea typeface="Times New Roman" panose="02020603050405020304" pitchFamily="18" charset="0"/>
                <a:cs typeface="Arial" panose="020B0604020202020204" pitchFamily="34" charset="0"/>
              </a:rPr>
              <a:t> they want to move. Then speak to your candidate when they are relaxed and deliver the job offer in the following way: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  <a:defRPr/>
            </a:pPr>
            <a:r>
              <a:rPr lang="en-GB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Motivation first – remind them of their NEEDS.</a:t>
            </a:r>
            <a:endParaRPr lang="en-GB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  <a:defRPr/>
            </a:pPr>
            <a:r>
              <a:rPr lang="en-GB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Describe how the new job will impact on their NEEDS.</a:t>
            </a:r>
            <a:endParaRPr lang="en-GB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FontTx/>
              <a:buNone/>
              <a:defRPr/>
            </a:pPr>
            <a:endParaRPr lang="en-GB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12EB9D63-040E-48BB-B10A-1D46843FDE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Verbal offer – </a:t>
            </a:r>
            <a:br>
              <a:rPr lang="en-GB" altLang="en-US"/>
            </a:br>
            <a:r>
              <a:rPr lang="en-GB" altLang="en-US"/>
              <a:t>Technique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08FC2-5B85-439A-BE48-53EA38A45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  <a:defRPr/>
            </a:pPr>
            <a:r>
              <a:rPr lang="en-GB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Highlight the main benefits e.g. less travelling, more time with the kids, less pressure from work etc. </a:t>
            </a:r>
            <a:endParaRPr lang="en-GB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  <a:defRPr/>
            </a:pPr>
            <a:r>
              <a:rPr lang="en-GB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Explain how the company / recruiting manager really values them and looks forward to working with them. 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  <a:defRPr/>
            </a:pPr>
            <a:r>
              <a:rPr lang="en-GB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Give them the salary and any perks that you feel might be relevant. Ignore any which are obviously inferior to their current company. </a:t>
            </a: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FontTx/>
              <a:buNone/>
              <a:tabLst>
                <a:tab pos="457200" algn="l"/>
              </a:tabLst>
              <a:defRPr/>
            </a:pPr>
            <a:endParaRPr lang="en-GB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FontTx/>
              <a:buNone/>
              <a:defRPr/>
            </a:pPr>
            <a:endParaRPr lang="en-GB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F8858330-E2AF-49F9-931B-02D4529990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Verbal offer – </a:t>
            </a:r>
            <a:br>
              <a:rPr lang="en-GB" altLang="en-US"/>
            </a:br>
            <a:r>
              <a:rPr lang="en-GB" altLang="en-US"/>
              <a:t>Technique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C2D34-0BB3-4C04-B8F7-1B937A374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  <a:defRPr/>
            </a:pPr>
            <a:r>
              <a:rPr lang="en-GB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Tell them you are delighted that you have found them a new challenge.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  <a:defRPr/>
            </a:pPr>
            <a:r>
              <a:rPr lang="en-GB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Ask them for their acceptance subject to the paperwork. </a:t>
            </a: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FontTx/>
              <a:buNone/>
              <a:tabLst>
                <a:tab pos="457200" algn="l"/>
              </a:tabLst>
              <a:defRPr/>
            </a:pPr>
            <a:r>
              <a:rPr lang="en-GB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Important; if they do not give you an answer, ask them what in the job offer could possibly change their mind – deal with this objection </a:t>
            </a:r>
            <a:r>
              <a:rPr lang="en-GB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NOW</a:t>
            </a:r>
            <a:r>
              <a:rPr lang="en-GB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it’s not going to go away.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  <a:defRPr/>
            </a:pPr>
            <a:endParaRPr lang="en-GB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FontTx/>
              <a:buNone/>
              <a:defRPr/>
            </a:pPr>
            <a:endParaRPr lang="en-GB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335C06A2-0D04-461D-9EBF-9922883E7B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4500" y="333375"/>
            <a:ext cx="8229600" cy="1143000"/>
          </a:xfrm>
        </p:spPr>
        <p:txBody>
          <a:bodyPr/>
          <a:lstStyle/>
          <a:p>
            <a:r>
              <a:rPr lang="en-GB" altLang="en-US" sz="3600"/>
              <a:t>Acceptance 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AC57541F-4357-4CE7-9493-B2C4D333BD0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9900" y="1476375"/>
            <a:ext cx="8229600" cy="4760913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Aft>
                <a:spcPts val="1000"/>
              </a:spcAft>
              <a:buFontTx/>
              <a:buNone/>
            </a:pPr>
            <a:r>
              <a:rPr lang="en-GB" altLang="en-US" sz="2400">
                <a:cs typeface="Times New Roman" panose="02020603050405020304" pitchFamily="18" charset="0"/>
              </a:rPr>
              <a:t>Go through the acceptance process on ADAPT (module 20 in the training process) to give them the personal details they will need to make the offer.</a:t>
            </a: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FontTx/>
              <a:buNone/>
            </a:pPr>
            <a:r>
              <a:rPr lang="en-GB" altLang="en-US" sz="2400">
                <a:cs typeface="Times New Roman" panose="02020603050405020304" pitchFamily="18" charset="0"/>
              </a:rPr>
              <a:t>Remember; the candidate’s company may make a counter offer typically more money, more training or a promotion when they declare they have a job offer. If you have not dealt with this, you need to deal with this issue NOW not when the offer goes out, since it is too late then. </a:t>
            </a: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FontTx/>
              <a:buNone/>
            </a:pPr>
            <a:endParaRPr lang="en-GB" altLang="en-US" sz="240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6">
      <a:dk1>
        <a:srgbClr val="005A58"/>
      </a:dk1>
      <a:lt1>
        <a:srgbClr val="FFFFFF"/>
      </a:lt1>
      <a:dk2>
        <a:srgbClr val="008080"/>
      </a:dk2>
      <a:lt2>
        <a:srgbClr val="FFFF99"/>
      </a:lt2>
      <a:accent1>
        <a:srgbClr val="006462"/>
      </a:accent1>
      <a:accent2>
        <a:srgbClr val="6D6FC7"/>
      </a:accent2>
      <a:accent3>
        <a:srgbClr val="AAC0C0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9567</TotalTime>
  <Words>580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Symbol</vt:lpstr>
      <vt:lpstr>Calibri</vt:lpstr>
      <vt:lpstr>Default Design</vt:lpstr>
      <vt:lpstr>Module 19 – Negotiate and  get the job offer accepted.</vt:lpstr>
      <vt:lpstr>Remember the stages:</vt:lpstr>
      <vt:lpstr>Objective</vt:lpstr>
      <vt:lpstr>The Consultant makes  the verbal offer - detail</vt:lpstr>
      <vt:lpstr>Verbal offer –  Technique.</vt:lpstr>
      <vt:lpstr>Verbal offer –  Technique cont.</vt:lpstr>
      <vt:lpstr>Verbal offer –  Technique cont.</vt:lpstr>
      <vt:lpstr>Acceptance </vt:lpstr>
    </vt:vector>
  </TitlesOfParts>
  <Company>Hill McGlynn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ecampbell</dc:creator>
  <cp:lastModifiedBy>Will Burton</cp:lastModifiedBy>
  <cp:revision>216</cp:revision>
  <dcterms:created xsi:type="dcterms:W3CDTF">2006-03-01T16:20:54Z</dcterms:created>
  <dcterms:modified xsi:type="dcterms:W3CDTF">2021-07-20T12:23:51Z</dcterms:modified>
</cp:coreProperties>
</file>