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367" r:id="rId2"/>
    <p:sldId id="369" r:id="rId3"/>
    <p:sldId id="384" r:id="rId4"/>
    <p:sldId id="385" r:id="rId5"/>
    <p:sldId id="386" r:id="rId6"/>
    <p:sldId id="387" r:id="rId7"/>
    <p:sldId id="388" r:id="rId8"/>
    <p:sldId id="390" r:id="rId9"/>
    <p:sldId id="391" r:id="rId10"/>
    <p:sldId id="389" r:id="rId11"/>
    <p:sldId id="393" r:id="rId12"/>
    <p:sldId id="394" r:id="rId13"/>
    <p:sldId id="395" r:id="rId14"/>
    <p:sldId id="396" r:id="rId15"/>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CC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3" autoAdjust="0"/>
    <p:restoredTop sz="94660"/>
  </p:normalViewPr>
  <p:slideViewPr>
    <p:cSldViewPr>
      <p:cViewPr varScale="1">
        <p:scale>
          <a:sx n="72" d="100"/>
          <a:sy n="72" d="100"/>
        </p:scale>
        <p:origin x="1350" y="6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8E37C93B-22B4-4276-A2C1-268E7AEA9EA5}"/>
              </a:ext>
            </a:extLst>
          </p:cNvPr>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atin typeface="Arial" charset="0"/>
              </a:defRPr>
            </a:lvl1pPr>
          </a:lstStyle>
          <a:p>
            <a:pPr>
              <a:defRPr/>
            </a:pPr>
            <a:endParaRPr lang="en-US"/>
          </a:p>
        </p:txBody>
      </p:sp>
      <p:sp>
        <p:nvSpPr>
          <p:cNvPr id="4099" name="Rectangle 3">
            <a:extLst>
              <a:ext uri="{FF2B5EF4-FFF2-40B4-BE49-F238E27FC236}">
                <a16:creationId xmlns:a16="http://schemas.microsoft.com/office/drawing/2014/main" id="{F6FC10A9-766C-413A-A5C4-59D677F4D4A2}"/>
              </a:ext>
            </a:extLst>
          </p:cNvPr>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atin typeface="Arial" charset="0"/>
              </a:defRPr>
            </a:lvl1pPr>
          </a:lstStyle>
          <a:p>
            <a:pPr>
              <a:defRPr/>
            </a:pPr>
            <a:endParaRPr lang="en-US"/>
          </a:p>
        </p:txBody>
      </p:sp>
      <p:sp>
        <p:nvSpPr>
          <p:cNvPr id="2052" name="Rectangle 4">
            <a:extLst>
              <a:ext uri="{FF2B5EF4-FFF2-40B4-BE49-F238E27FC236}">
                <a16:creationId xmlns:a16="http://schemas.microsoft.com/office/drawing/2014/main" id="{5785A08C-B480-4FD1-ABCF-FAFA2C7158EC}"/>
              </a:ext>
            </a:extLst>
          </p:cNvPr>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01" name="Rectangle 5">
            <a:extLst>
              <a:ext uri="{FF2B5EF4-FFF2-40B4-BE49-F238E27FC236}">
                <a16:creationId xmlns:a16="http://schemas.microsoft.com/office/drawing/2014/main" id="{1AABC1BE-C653-4A5E-A8ED-02CD828612BE}"/>
              </a:ext>
            </a:extLst>
          </p:cNvPr>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4102" name="Rectangle 6">
            <a:extLst>
              <a:ext uri="{FF2B5EF4-FFF2-40B4-BE49-F238E27FC236}">
                <a16:creationId xmlns:a16="http://schemas.microsoft.com/office/drawing/2014/main" id="{CF0B859D-9C1A-4FC3-B812-59DA563170EA}"/>
              </a:ext>
            </a:extLst>
          </p:cNvPr>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pPr>
              <a:defRPr/>
            </a:pPr>
            <a:endParaRPr lang="en-US"/>
          </a:p>
        </p:txBody>
      </p:sp>
      <p:sp>
        <p:nvSpPr>
          <p:cNvPr id="4103" name="Rectangle 7">
            <a:extLst>
              <a:ext uri="{FF2B5EF4-FFF2-40B4-BE49-F238E27FC236}">
                <a16:creationId xmlns:a16="http://schemas.microsoft.com/office/drawing/2014/main" id="{678E5583-F08D-4B01-AEA9-FF33B01C304C}"/>
              </a:ext>
            </a:extLst>
          </p:cNvPr>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33D17EA6-81F3-4B88-8489-317F910D0EF7}"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Rectangle 4">
            <a:extLst>
              <a:ext uri="{FF2B5EF4-FFF2-40B4-BE49-F238E27FC236}">
                <a16:creationId xmlns:a16="http://schemas.microsoft.com/office/drawing/2014/main" id="{1D4C69D1-4E00-44A7-B1E5-66E35B4FFE28}"/>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BE4F2CDF-40DF-48F1-BEC1-FDD245EC91F3}"/>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6801E5E2-5D27-4EAC-9A76-051204C97211}"/>
              </a:ext>
            </a:extLst>
          </p:cNvPr>
          <p:cNvSpPr>
            <a:spLocks noGrp="1" noChangeArrowheads="1"/>
          </p:cNvSpPr>
          <p:nvPr>
            <p:ph type="sldNum" sz="quarter" idx="12"/>
          </p:nvPr>
        </p:nvSpPr>
        <p:spPr>
          <a:ln/>
        </p:spPr>
        <p:txBody>
          <a:bodyPr/>
          <a:lstStyle>
            <a:lvl1pPr>
              <a:defRPr/>
            </a:lvl1pPr>
          </a:lstStyle>
          <a:p>
            <a:pPr>
              <a:defRPr/>
            </a:pPr>
            <a:fld id="{CE6E4D26-7CFC-414A-9C84-4599E7BA396B}" type="slidenum">
              <a:rPr lang="en-US" altLang="en-US"/>
              <a:pPr>
                <a:defRPr/>
              </a:pPr>
              <a:t>‹#›</a:t>
            </a:fld>
            <a:endParaRPr lang="en-US" altLang="en-US"/>
          </a:p>
        </p:txBody>
      </p:sp>
    </p:spTree>
    <p:extLst>
      <p:ext uri="{BB962C8B-B14F-4D97-AF65-F5344CB8AC3E}">
        <p14:creationId xmlns:p14="http://schemas.microsoft.com/office/powerpoint/2010/main" val="17256990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a:extLst>
              <a:ext uri="{FF2B5EF4-FFF2-40B4-BE49-F238E27FC236}">
                <a16:creationId xmlns:a16="http://schemas.microsoft.com/office/drawing/2014/main" id="{02F8B982-C836-4A53-93A9-171A94D9102C}"/>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80251131-437D-4CEA-BC28-663E533B3D59}"/>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F45472B0-7AD2-4E32-8EAD-249B5D8625EE}"/>
              </a:ext>
            </a:extLst>
          </p:cNvPr>
          <p:cNvSpPr>
            <a:spLocks noGrp="1" noChangeArrowheads="1"/>
          </p:cNvSpPr>
          <p:nvPr>
            <p:ph type="sldNum" sz="quarter" idx="12"/>
          </p:nvPr>
        </p:nvSpPr>
        <p:spPr>
          <a:ln/>
        </p:spPr>
        <p:txBody>
          <a:bodyPr/>
          <a:lstStyle>
            <a:lvl1pPr>
              <a:defRPr/>
            </a:lvl1pPr>
          </a:lstStyle>
          <a:p>
            <a:pPr>
              <a:defRPr/>
            </a:pPr>
            <a:fld id="{C6301AD3-9FA6-4F01-B13E-C8008EFE8E37}" type="slidenum">
              <a:rPr lang="en-US" altLang="en-US"/>
              <a:pPr>
                <a:defRPr/>
              </a:pPr>
              <a:t>‹#›</a:t>
            </a:fld>
            <a:endParaRPr lang="en-US" altLang="en-US"/>
          </a:p>
        </p:txBody>
      </p:sp>
    </p:spTree>
    <p:extLst>
      <p:ext uri="{BB962C8B-B14F-4D97-AF65-F5344CB8AC3E}">
        <p14:creationId xmlns:p14="http://schemas.microsoft.com/office/powerpoint/2010/main" val="2063820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a:extLst>
              <a:ext uri="{FF2B5EF4-FFF2-40B4-BE49-F238E27FC236}">
                <a16:creationId xmlns:a16="http://schemas.microsoft.com/office/drawing/2014/main" id="{B1C2EB20-A8A8-493B-9062-CD5B20A9EB5F}"/>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98885639-A0E4-4023-B7E4-33733BE3A117}"/>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6496557C-8A90-425E-9683-F032FAF8BF03}"/>
              </a:ext>
            </a:extLst>
          </p:cNvPr>
          <p:cNvSpPr>
            <a:spLocks noGrp="1" noChangeArrowheads="1"/>
          </p:cNvSpPr>
          <p:nvPr>
            <p:ph type="sldNum" sz="quarter" idx="12"/>
          </p:nvPr>
        </p:nvSpPr>
        <p:spPr>
          <a:ln/>
        </p:spPr>
        <p:txBody>
          <a:bodyPr/>
          <a:lstStyle>
            <a:lvl1pPr>
              <a:defRPr/>
            </a:lvl1pPr>
          </a:lstStyle>
          <a:p>
            <a:pPr>
              <a:defRPr/>
            </a:pPr>
            <a:fld id="{46B98B15-901B-4AF1-A043-46E0ABB51E70}" type="slidenum">
              <a:rPr lang="en-US" altLang="en-US"/>
              <a:pPr>
                <a:defRPr/>
              </a:pPr>
              <a:t>‹#›</a:t>
            </a:fld>
            <a:endParaRPr lang="en-US" altLang="en-US"/>
          </a:p>
        </p:txBody>
      </p:sp>
    </p:spTree>
    <p:extLst>
      <p:ext uri="{BB962C8B-B14F-4D97-AF65-F5344CB8AC3E}">
        <p14:creationId xmlns:p14="http://schemas.microsoft.com/office/powerpoint/2010/main" val="271506945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AndTx" preserve="1">
  <p:cSld name="Title, Content and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648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4">
            <a:extLst>
              <a:ext uri="{FF2B5EF4-FFF2-40B4-BE49-F238E27FC236}">
                <a16:creationId xmlns:a16="http://schemas.microsoft.com/office/drawing/2014/main" id="{BF12BC44-4CF5-4A6B-9030-21A116D9F3FC}"/>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7C582B37-9F55-42A1-80A0-D21721234479}"/>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3963E24D-994A-4A80-82F8-B772F8E70AE2}"/>
              </a:ext>
            </a:extLst>
          </p:cNvPr>
          <p:cNvSpPr>
            <a:spLocks noGrp="1" noChangeArrowheads="1"/>
          </p:cNvSpPr>
          <p:nvPr>
            <p:ph type="sldNum" sz="quarter" idx="12"/>
          </p:nvPr>
        </p:nvSpPr>
        <p:spPr>
          <a:ln/>
        </p:spPr>
        <p:txBody>
          <a:bodyPr/>
          <a:lstStyle>
            <a:lvl1pPr>
              <a:defRPr/>
            </a:lvl1pPr>
          </a:lstStyle>
          <a:p>
            <a:pPr>
              <a:defRPr/>
            </a:pPr>
            <a:fld id="{20F86D6B-FF25-464A-8CCF-C5F3BD52D7D6}" type="slidenum">
              <a:rPr lang="en-US" altLang="en-US"/>
              <a:pPr>
                <a:defRPr/>
              </a:pPr>
              <a:t>‹#›</a:t>
            </a:fld>
            <a:endParaRPr lang="en-US" altLang="en-US"/>
          </a:p>
        </p:txBody>
      </p:sp>
    </p:spTree>
    <p:extLst>
      <p:ext uri="{BB962C8B-B14F-4D97-AF65-F5344CB8AC3E}">
        <p14:creationId xmlns:p14="http://schemas.microsoft.com/office/powerpoint/2010/main" val="12675616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a:extLst>
              <a:ext uri="{FF2B5EF4-FFF2-40B4-BE49-F238E27FC236}">
                <a16:creationId xmlns:a16="http://schemas.microsoft.com/office/drawing/2014/main" id="{956C9BDD-101B-49F2-BDE1-2CCE061EBF24}"/>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CEA71F97-2EF4-4F56-87AF-A2F21AE4843F}"/>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D812B419-D459-41B2-A637-C0FAA3A33C90}"/>
              </a:ext>
            </a:extLst>
          </p:cNvPr>
          <p:cNvSpPr>
            <a:spLocks noGrp="1" noChangeArrowheads="1"/>
          </p:cNvSpPr>
          <p:nvPr>
            <p:ph type="sldNum" sz="quarter" idx="12"/>
          </p:nvPr>
        </p:nvSpPr>
        <p:spPr>
          <a:ln/>
        </p:spPr>
        <p:txBody>
          <a:bodyPr/>
          <a:lstStyle>
            <a:lvl1pPr>
              <a:defRPr/>
            </a:lvl1pPr>
          </a:lstStyle>
          <a:p>
            <a:pPr>
              <a:defRPr/>
            </a:pPr>
            <a:fld id="{D690714A-B49D-4E0E-ABD2-6D570E0F4010}" type="slidenum">
              <a:rPr lang="en-US" altLang="en-US"/>
              <a:pPr>
                <a:defRPr/>
              </a:pPr>
              <a:t>‹#›</a:t>
            </a:fld>
            <a:endParaRPr lang="en-US" altLang="en-US"/>
          </a:p>
        </p:txBody>
      </p:sp>
    </p:spTree>
    <p:extLst>
      <p:ext uri="{BB962C8B-B14F-4D97-AF65-F5344CB8AC3E}">
        <p14:creationId xmlns:p14="http://schemas.microsoft.com/office/powerpoint/2010/main" val="34715975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a16="http://schemas.microsoft.com/office/drawing/2014/main" id="{62706979-63FA-474C-9BF5-06BB5175405B}"/>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87E56F03-8DC1-44D5-AD39-713B4D3299A9}"/>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EBC4B493-2626-406F-BF63-F749E0B2FF1B}"/>
              </a:ext>
            </a:extLst>
          </p:cNvPr>
          <p:cNvSpPr>
            <a:spLocks noGrp="1" noChangeArrowheads="1"/>
          </p:cNvSpPr>
          <p:nvPr>
            <p:ph type="sldNum" sz="quarter" idx="12"/>
          </p:nvPr>
        </p:nvSpPr>
        <p:spPr>
          <a:ln/>
        </p:spPr>
        <p:txBody>
          <a:bodyPr/>
          <a:lstStyle>
            <a:lvl1pPr>
              <a:defRPr/>
            </a:lvl1pPr>
          </a:lstStyle>
          <a:p>
            <a:pPr>
              <a:defRPr/>
            </a:pPr>
            <a:fld id="{D2A1150F-8E4F-461E-BCB4-087E5BA6EA73}" type="slidenum">
              <a:rPr lang="en-US" altLang="en-US"/>
              <a:pPr>
                <a:defRPr/>
              </a:pPr>
              <a:t>‹#›</a:t>
            </a:fld>
            <a:endParaRPr lang="en-US" altLang="en-US"/>
          </a:p>
        </p:txBody>
      </p:sp>
    </p:spTree>
    <p:extLst>
      <p:ext uri="{BB962C8B-B14F-4D97-AF65-F5344CB8AC3E}">
        <p14:creationId xmlns:p14="http://schemas.microsoft.com/office/powerpoint/2010/main" val="4859424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4">
            <a:extLst>
              <a:ext uri="{FF2B5EF4-FFF2-40B4-BE49-F238E27FC236}">
                <a16:creationId xmlns:a16="http://schemas.microsoft.com/office/drawing/2014/main" id="{C7E948DE-1CFF-4BE9-9BB0-941207C1A86A}"/>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8BECCDF1-930C-4AAE-AFEA-A9C150DAB059}"/>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C6F7A68B-6FA9-490D-AC22-A7480CAEF271}"/>
              </a:ext>
            </a:extLst>
          </p:cNvPr>
          <p:cNvSpPr>
            <a:spLocks noGrp="1" noChangeArrowheads="1"/>
          </p:cNvSpPr>
          <p:nvPr>
            <p:ph type="sldNum" sz="quarter" idx="12"/>
          </p:nvPr>
        </p:nvSpPr>
        <p:spPr>
          <a:ln/>
        </p:spPr>
        <p:txBody>
          <a:bodyPr/>
          <a:lstStyle>
            <a:lvl1pPr>
              <a:defRPr/>
            </a:lvl1pPr>
          </a:lstStyle>
          <a:p>
            <a:pPr>
              <a:defRPr/>
            </a:pPr>
            <a:fld id="{3C29BA84-4F47-4432-B32B-86413763B47F}" type="slidenum">
              <a:rPr lang="en-US" altLang="en-US"/>
              <a:pPr>
                <a:defRPr/>
              </a:pPr>
              <a:t>‹#›</a:t>
            </a:fld>
            <a:endParaRPr lang="en-US" altLang="en-US"/>
          </a:p>
        </p:txBody>
      </p:sp>
    </p:spTree>
    <p:extLst>
      <p:ext uri="{BB962C8B-B14F-4D97-AF65-F5344CB8AC3E}">
        <p14:creationId xmlns:p14="http://schemas.microsoft.com/office/powerpoint/2010/main" val="1112543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Rectangle 4">
            <a:extLst>
              <a:ext uri="{FF2B5EF4-FFF2-40B4-BE49-F238E27FC236}">
                <a16:creationId xmlns:a16="http://schemas.microsoft.com/office/drawing/2014/main" id="{8AA259F6-DA08-4EC6-9AE1-102AAA163E50}"/>
              </a:ext>
            </a:extLst>
          </p:cNvPr>
          <p:cNvSpPr>
            <a:spLocks noGrp="1" noChangeArrowheads="1"/>
          </p:cNvSpPr>
          <p:nvPr>
            <p:ph type="dt" sz="half" idx="10"/>
          </p:nvPr>
        </p:nvSpPr>
        <p:spPr>
          <a:ln/>
        </p:spPr>
        <p:txBody>
          <a:bodyPr/>
          <a:lstStyle>
            <a:lvl1pPr>
              <a:defRPr/>
            </a:lvl1pPr>
          </a:lstStyle>
          <a:p>
            <a:pPr>
              <a:defRPr/>
            </a:pPr>
            <a:endParaRPr lang="en-US"/>
          </a:p>
        </p:txBody>
      </p:sp>
      <p:sp>
        <p:nvSpPr>
          <p:cNvPr id="8" name="Rectangle 5">
            <a:extLst>
              <a:ext uri="{FF2B5EF4-FFF2-40B4-BE49-F238E27FC236}">
                <a16:creationId xmlns:a16="http://schemas.microsoft.com/office/drawing/2014/main" id="{7A36A64E-AD4B-4614-A8F7-E33F6FEE20F2}"/>
              </a:ext>
            </a:extLst>
          </p:cNvPr>
          <p:cNvSpPr>
            <a:spLocks noGrp="1" noChangeArrowheads="1"/>
          </p:cNvSpPr>
          <p:nvPr>
            <p:ph type="ftr" sz="quarter" idx="11"/>
          </p:nvPr>
        </p:nvSpPr>
        <p:spPr>
          <a:ln/>
        </p:spPr>
        <p:txBody>
          <a:bodyPr/>
          <a:lstStyle>
            <a:lvl1pPr>
              <a:defRPr/>
            </a:lvl1pPr>
          </a:lstStyle>
          <a:p>
            <a:pPr>
              <a:defRPr/>
            </a:pPr>
            <a:endParaRPr lang="en-US"/>
          </a:p>
        </p:txBody>
      </p:sp>
      <p:sp>
        <p:nvSpPr>
          <p:cNvPr id="9" name="Rectangle 6">
            <a:extLst>
              <a:ext uri="{FF2B5EF4-FFF2-40B4-BE49-F238E27FC236}">
                <a16:creationId xmlns:a16="http://schemas.microsoft.com/office/drawing/2014/main" id="{425F45CD-C74C-4505-B741-D1B2F7882921}"/>
              </a:ext>
            </a:extLst>
          </p:cNvPr>
          <p:cNvSpPr>
            <a:spLocks noGrp="1" noChangeArrowheads="1"/>
          </p:cNvSpPr>
          <p:nvPr>
            <p:ph type="sldNum" sz="quarter" idx="12"/>
          </p:nvPr>
        </p:nvSpPr>
        <p:spPr>
          <a:ln/>
        </p:spPr>
        <p:txBody>
          <a:bodyPr/>
          <a:lstStyle>
            <a:lvl1pPr>
              <a:defRPr/>
            </a:lvl1pPr>
          </a:lstStyle>
          <a:p>
            <a:pPr>
              <a:defRPr/>
            </a:pPr>
            <a:fld id="{4F2586CA-9FE5-4713-80A4-39D317A8E25A}" type="slidenum">
              <a:rPr lang="en-US" altLang="en-US"/>
              <a:pPr>
                <a:defRPr/>
              </a:pPr>
              <a:t>‹#›</a:t>
            </a:fld>
            <a:endParaRPr lang="en-US" altLang="en-US"/>
          </a:p>
        </p:txBody>
      </p:sp>
    </p:spTree>
    <p:extLst>
      <p:ext uri="{BB962C8B-B14F-4D97-AF65-F5344CB8AC3E}">
        <p14:creationId xmlns:p14="http://schemas.microsoft.com/office/powerpoint/2010/main" val="18293695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4">
            <a:extLst>
              <a:ext uri="{FF2B5EF4-FFF2-40B4-BE49-F238E27FC236}">
                <a16:creationId xmlns:a16="http://schemas.microsoft.com/office/drawing/2014/main" id="{0FC1E916-8DAE-446B-980F-20D19B1F4F69}"/>
              </a:ext>
            </a:extLst>
          </p:cNvPr>
          <p:cNvSpPr>
            <a:spLocks noGrp="1" noChangeArrowheads="1"/>
          </p:cNvSpPr>
          <p:nvPr>
            <p:ph type="dt" sz="half" idx="10"/>
          </p:nvPr>
        </p:nvSpPr>
        <p:spPr>
          <a:ln/>
        </p:spPr>
        <p:txBody>
          <a:bodyPr/>
          <a:lstStyle>
            <a:lvl1pPr>
              <a:defRPr/>
            </a:lvl1pPr>
          </a:lstStyle>
          <a:p>
            <a:pPr>
              <a:defRPr/>
            </a:pPr>
            <a:endParaRPr lang="en-US"/>
          </a:p>
        </p:txBody>
      </p:sp>
      <p:sp>
        <p:nvSpPr>
          <p:cNvPr id="4" name="Rectangle 5">
            <a:extLst>
              <a:ext uri="{FF2B5EF4-FFF2-40B4-BE49-F238E27FC236}">
                <a16:creationId xmlns:a16="http://schemas.microsoft.com/office/drawing/2014/main" id="{25B9C491-AD5F-46EF-B844-DCE3512C4F44}"/>
              </a:ext>
            </a:extLst>
          </p:cNvPr>
          <p:cNvSpPr>
            <a:spLocks noGrp="1" noChangeArrowheads="1"/>
          </p:cNvSpPr>
          <p:nvPr>
            <p:ph type="ftr" sz="quarter" idx="11"/>
          </p:nvPr>
        </p:nvSpPr>
        <p:spPr>
          <a:ln/>
        </p:spPr>
        <p:txBody>
          <a:bodyPr/>
          <a:lstStyle>
            <a:lvl1pPr>
              <a:defRPr/>
            </a:lvl1pPr>
          </a:lstStyle>
          <a:p>
            <a:pPr>
              <a:defRPr/>
            </a:pPr>
            <a:endParaRPr lang="en-US"/>
          </a:p>
        </p:txBody>
      </p:sp>
      <p:sp>
        <p:nvSpPr>
          <p:cNvPr id="5" name="Rectangle 6">
            <a:extLst>
              <a:ext uri="{FF2B5EF4-FFF2-40B4-BE49-F238E27FC236}">
                <a16:creationId xmlns:a16="http://schemas.microsoft.com/office/drawing/2014/main" id="{272A399B-BC79-41B3-B0E6-BBF3CA5FEFDB}"/>
              </a:ext>
            </a:extLst>
          </p:cNvPr>
          <p:cNvSpPr>
            <a:spLocks noGrp="1" noChangeArrowheads="1"/>
          </p:cNvSpPr>
          <p:nvPr>
            <p:ph type="sldNum" sz="quarter" idx="12"/>
          </p:nvPr>
        </p:nvSpPr>
        <p:spPr>
          <a:ln/>
        </p:spPr>
        <p:txBody>
          <a:bodyPr/>
          <a:lstStyle>
            <a:lvl1pPr>
              <a:defRPr/>
            </a:lvl1pPr>
          </a:lstStyle>
          <a:p>
            <a:pPr>
              <a:defRPr/>
            </a:pPr>
            <a:fld id="{400E4EB2-D450-4923-8763-15A266FB130A}" type="slidenum">
              <a:rPr lang="en-US" altLang="en-US"/>
              <a:pPr>
                <a:defRPr/>
              </a:pPr>
              <a:t>‹#›</a:t>
            </a:fld>
            <a:endParaRPr lang="en-US" altLang="en-US"/>
          </a:p>
        </p:txBody>
      </p:sp>
    </p:spTree>
    <p:extLst>
      <p:ext uri="{BB962C8B-B14F-4D97-AF65-F5344CB8AC3E}">
        <p14:creationId xmlns:p14="http://schemas.microsoft.com/office/powerpoint/2010/main" val="19538668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1141E74B-BC5F-4791-BEE3-D1D6F8FB763D}"/>
              </a:ext>
            </a:extLst>
          </p:cNvPr>
          <p:cNvSpPr>
            <a:spLocks noGrp="1" noChangeArrowheads="1"/>
          </p:cNvSpPr>
          <p:nvPr>
            <p:ph type="dt" sz="half" idx="10"/>
          </p:nvPr>
        </p:nvSpPr>
        <p:spPr>
          <a:ln/>
        </p:spPr>
        <p:txBody>
          <a:bodyPr/>
          <a:lstStyle>
            <a:lvl1pPr>
              <a:defRPr/>
            </a:lvl1pPr>
          </a:lstStyle>
          <a:p>
            <a:pPr>
              <a:defRPr/>
            </a:pPr>
            <a:endParaRPr lang="en-US"/>
          </a:p>
        </p:txBody>
      </p:sp>
      <p:sp>
        <p:nvSpPr>
          <p:cNvPr id="3" name="Rectangle 5">
            <a:extLst>
              <a:ext uri="{FF2B5EF4-FFF2-40B4-BE49-F238E27FC236}">
                <a16:creationId xmlns:a16="http://schemas.microsoft.com/office/drawing/2014/main" id="{E44B6F1D-9C54-464F-8ED1-7D1DA83E6422}"/>
              </a:ext>
            </a:extLst>
          </p:cNvPr>
          <p:cNvSpPr>
            <a:spLocks noGrp="1" noChangeArrowheads="1"/>
          </p:cNvSpPr>
          <p:nvPr>
            <p:ph type="ftr" sz="quarter" idx="11"/>
          </p:nvPr>
        </p:nvSpPr>
        <p:spPr>
          <a:ln/>
        </p:spPr>
        <p:txBody>
          <a:bodyPr/>
          <a:lstStyle>
            <a:lvl1pPr>
              <a:defRPr/>
            </a:lvl1pPr>
          </a:lstStyle>
          <a:p>
            <a:pPr>
              <a:defRPr/>
            </a:pPr>
            <a:endParaRPr lang="en-US"/>
          </a:p>
        </p:txBody>
      </p:sp>
      <p:sp>
        <p:nvSpPr>
          <p:cNvPr id="4" name="Rectangle 6">
            <a:extLst>
              <a:ext uri="{FF2B5EF4-FFF2-40B4-BE49-F238E27FC236}">
                <a16:creationId xmlns:a16="http://schemas.microsoft.com/office/drawing/2014/main" id="{06AB0798-BA4F-406E-B0E3-D228582D80A1}"/>
              </a:ext>
            </a:extLst>
          </p:cNvPr>
          <p:cNvSpPr>
            <a:spLocks noGrp="1" noChangeArrowheads="1"/>
          </p:cNvSpPr>
          <p:nvPr>
            <p:ph type="sldNum" sz="quarter" idx="12"/>
          </p:nvPr>
        </p:nvSpPr>
        <p:spPr>
          <a:ln/>
        </p:spPr>
        <p:txBody>
          <a:bodyPr/>
          <a:lstStyle>
            <a:lvl1pPr>
              <a:defRPr/>
            </a:lvl1pPr>
          </a:lstStyle>
          <a:p>
            <a:pPr>
              <a:defRPr/>
            </a:pPr>
            <a:fld id="{13FE6161-115A-4D2F-90E2-D30231F53742}" type="slidenum">
              <a:rPr lang="en-US" altLang="en-US"/>
              <a:pPr>
                <a:defRPr/>
              </a:pPr>
              <a:t>‹#›</a:t>
            </a:fld>
            <a:endParaRPr lang="en-US" altLang="en-US"/>
          </a:p>
        </p:txBody>
      </p:sp>
    </p:spTree>
    <p:extLst>
      <p:ext uri="{BB962C8B-B14F-4D97-AF65-F5344CB8AC3E}">
        <p14:creationId xmlns:p14="http://schemas.microsoft.com/office/powerpoint/2010/main" val="14619431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3FBBA4A0-93FF-4DBF-ABE2-59E117A1381D}"/>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C8AD7AF3-6F85-41A3-BB34-96EB679254A2}"/>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B8C22293-A19E-4925-81E8-93C80C60A148}"/>
              </a:ext>
            </a:extLst>
          </p:cNvPr>
          <p:cNvSpPr>
            <a:spLocks noGrp="1" noChangeArrowheads="1"/>
          </p:cNvSpPr>
          <p:nvPr>
            <p:ph type="sldNum" sz="quarter" idx="12"/>
          </p:nvPr>
        </p:nvSpPr>
        <p:spPr>
          <a:ln/>
        </p:spPr>
        <p:txBody>
          <a:bodyPr/>
          <a:lstStyle>
            <a:lvl1pPr>
              <a:defRPr/>
            </a:lvl1pPr>
          </a:lstStyle>
          <a:p>
            <a:pPr>
              <a:defRPr/>
            </a:pPr>
            <a:fld id="{60020310-E4A2-4A0D-8F18-D05471842E2E}" type="slidenum">
              <a:rPr lang="en-US" altLang="en-US"/>
              <a:pPr>
                <a:defRPr/>
              </a:pPr>
              <a:t>‹#›</a:t>
            </a:fld>
            <a:endParaRPr lang="en-US" altLang="en-US"/>
          </a:p>
        </p:txBody>
      </p:sp>
    </p:spTree>
    <p:extLst>
      <p:ext uri="{BB962C8B-B14F-4D97-AF65-F5344CB8AC3E}">
        <p14:creationId xmlns:p14="http://schemas.microsoft.com/office/powerpoint/2010/main" val="20902537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811F9967-1E42-42EC-8FA9-CE7A685E1A14}"/>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7E3B2610-8C52-4504-8467-274F13AD2408}"/>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6573DCD3-E9A8-460A-92E4-744B69ABEDFE}"/>
              </a:ext>
            </a:extLst>
          </p:cNvPr>
          <p:cNvSpPr>
            <a:spLocks noGrp="1" noChangeArrowheads="1"/>
          </p:cNvSpPr>
          <p:nvPr>
            <p:ph type="sldNum" sz="quarter" idx="12"/>
          </p:nvPr>
        </p:nvSpPr>
        <p:spPr>
          <a:ln/>
        </p:spPr>
        <p:txBody>
          <a:bodyPr/>
          <a:lstStyle>
            <a:lvl1pPr>
              <a:defRPr/>
            </a:lvl1pPr>
          </a:lstStyle>
          <a:p>
            <a:pPr>
              <a:defRPr/>
            </a:pPr>
            <a:fld id="{FB830919-CCE8-4324-96FE-9708965CDC30}" type="slidenum">
              <a:rPr lang="en-US" altLang="en-US"/>
              <a:pPr>
                <a:defRPr/>
              </a:pPr>
              <a:t>‹#›</a:t>
            </a:fld>
            <a:endParaRPr lang="en-US" altLang="en-US"/>
          </a:p>
        </p:txBody>
      </p:sp>
    </p:spTree>
    <p:extLst>
      <p:ext uri="{BB962C8B-B14F-4D97-AF65-F5344CB8AC3E}">
        <p14:creationId xmlns:p14="http://schemas.microsoft.com/office/powerpoint/2010/main" val="40542962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C14CECCF-6A66-464B-85E5-7625F0947C5C}"/>
              </a:ext>
            </a:extLst>
          </p:cNvPr>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263DB089-9A07-4E6D-A666-67BD4F98DDEA}"/>
              </a:ext>
            </a:extLst>
          </p:cNvPr>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a:extLst>
              <a:ext uri="{FF2B5EF4-FFF2-40B4-BE49-F238E27FC236}">
                <a16:creationId xmlns:a16="http://schemas.microsoft.com/office/drawing/2014/main" id="{352B8497-DD6B-4625-B554-B4F21FCF8910}"/>
              </a:ext>
            </a:extLst>
          </p:cNvPr>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a:latin typeface="Arial" charset="0"/>
              </a:defRPr>
            </a:lvl1pPr>
          </a:lstStyle>
          <a:p>
            <a:pPr>
              <a:defRPr/>
            </a:pPr>
            <a:endParaRPr lang="en-US"/>
          </a:p>
        </p:txBody>
      </p:sp>
      <p:sp>
        <p:nvSpPr>
          <p:cNvPr id="1029" name="Rectangle 5">
            <a:extLst>
              <a:ext uri="{FF2B5EF4-FFF2-40B4-BE49-F238E27FC236}">
                <a16:creationId xmlns:a16="http://schemas.microsoft.com/office/drawing/2014/main" id="{9A29F84C-BDC8-4E13-B118-A5C181132938}"/>
              </a:ext>
            </a:extLst>
          </p:cNvPr>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a:latin typeface="Arial" charset="0"/>
              </a:defRPr>
            </a:lvl1pPr>
          </a:lstStyle>
          <a:p>
            <a:pPr>
              <a:defRPr/>
            </a:pPr>
            <a:endParaRPr lang="en-US"/>
          </a:p>
        </p:txBody>
      </p:sp>
      <p:sp>
        <p:nvSpPr>
          <p:cNvPr id="1030" name="Rectangle 6">
            <a:extLst>
              <a:ext uri="{FF2B5EF4-FFF2-40B4-BE49-F238E27FC236}">
                <a16:creationId xmlns:a16="http://schemas.microsoft.com/office/drawing/2014/main" id="{C4F28F29-21C6-4267-871F-7A7513021CE8}"/>
              </a:ext>
            </a:extLst>
          </p:cNvPr>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a:lvl1pPr>
          </a:lstStyle>
          <a:p>
            <a:pPr>
              <a:defRPr/>
            </a:pPr>
            <a:fld id="{35762AF4-B452-4A07-8702-9B3738EEA5A9}" type="slidenum">
              <a:rPr lang="en-US" altLang="en-US"/>
              <a:pPr>
                <a:defRPr/>
              </a:pPr>
              <a:t>‹#›</a:t>
            </a:fld>
            <a:endParaRPr lang="en-US" altLang="en-US"/>
          </a:p>
        </p:txBody>
      </p:sp>
      <p:pic>
        <p:nvPicPr>
          <p:cNvPr id="1031" name="Picture 7" descr="aes">
            <a:extLst>
              <a:ext uri="{FF2B5EF4-FFF2-40B4-BE49-F238E27FC236}">
                <a16:creationId xmlns:a16="http://schemas.microsoft.com/office/drawing/2014/main" id="{3A7E3442-D4C2-418D-BD4A-A131359B9A8E}"/>
              </a:ext>
            </a:extLst>
          </p:cNvPr>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7524750" y="260350"/>
            <a:ext cx="1223963" cy="995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dk2" tx1="lt1" bg2="dk1"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068D1140-C385-47A2-BDAF-5CE7AC822389}"/>
              </a:ext>
            </a:extLst>
          </p:cNvPr>
          <p:cNvSpPr>
            <a:spLocks noGrp="1" noChangeArrowheads="1"/>
          </p:cNvSpPr>
          <p:nvPr>
            <p:ph type="title"/>
          </p:nvPr>
        </p:nvSpPr>
        <p:spPr/>
        <p:txBody>
          <a:bodyPr/>
          <a:lstStyle/>
          <a:p>
            <a:pPr eaLnBrk="1" hangingPunct="1"/>
            <a:r>
              <a:rPr lang="en-GB" altLang="en-US" sz="3600"/>
              <a:t>Module 18 – Interview </a:t>
            </a:r>
            <a:br>
              <a:rPr lang="en-GB" altLang="en-US" sz="3600"/>
            </a:br>
            <a:r>
              <a:rPr lang="en-GB" altLang="en-US" sz="3600"/>
              <a:t>process.</a:t>
            </a:r>
          </a:p>
        </p:txBody>
      </p:sp>
      <p:sp>
        <p:nvSpPr>
          <p:cNvPr id="3075" name="Rectangle 3">
            <a:extLst>
              <a:ext uri="{FF2B5EF4-FFF2-40B4-BE49-F238E27FC236}">
                <a16:creationId xmlns:a16="http://schemas.microsoft.com/office/drawing/2014/main" id="{6E0E365B-2AD9-4863-BE51-EEE19FB95431}"/>
              </a:ext>
            </a:extLst>
          </p:cNvPr>
          <p:cNvSpPr>
            <a:spLocks noGrp="1" noChangeArrowheads="1"/>
          </p:cNvSpPr>
          <p:nvPr>
            <p:ph type="body" idx="1"/>
          </p:nvPr>
        </p:nvSpPr>
        <p:spPr>
          <a:xfrm>
            <a:off x="457200" y="1600200"/>
            <a:ext cx="8229600" cy="4637088"/>
          </a:xfrm>
        </p:spPr>
        <p:txBody>
          <a:bodyPr/>
          <a:lstStyle/>
          <a:p>
            <a:pPr marL="0" indent="0" eaLnBrk="1" hangingPunct="1">
              <a:buFontTx/>
              <a:buNone/>
              <a:defRPr/>
            </a:pPr>
            <a:r>
              <a:rPr lang="en-GB" altLang="en-US" sz="2400" dirty="0"/>
              <a:t>You have worked hard to find a customer with a vacancy. You must be doing something correct because the company now want to see your candidate; don’t waste this opportunity to get a sale.</a:t>
            </a:r>
          </a:p>
          <a:p>
            <a:pPr marL="0" indent="0" eaLnBrk="1" hangingPunct="1">
              <a:buFontTx/>
              <a:buNone/>
              <a:defRPr/>
            </a:pPr>
            <a:endParaRPr lang="en-GB" altLang="en-US" sz="2400" dirty="0"/>
          </a:p>
          <a:p>
            <a:pPr marL="0" indent="0" eaLnBrk="1" hangingPunct="1">
              <a:buFontTx/>
              <a:buNone/>
              <a:defRPr/>
            </a:pPr>
            <a:r>
              <a:rPr lang="en-GB" altLang="en-US" sz="2400" dirty="0"/>
              <a:t>You need to do 3 things:</a:t>
            </a:r>
          </a:p>
          <a:p>
            <a:pPr marL="0" indent="0" eaLnBrk="1" hangingPunct="1">
              <a:buFontTx/>
              <a:buNone/>
              <a:defRPr/>
            </a:pPr>
            <a:endParaRPr lang="en-GB" altLang="en-US" sz="2400" dirty="0"/>
          </a:p>
          <a:p>
            <a:pPr eaLnBrk="1" hangingPunct="1">
              <a:defRPr/>
            </a:pPr>
            <a:r>
              <a:rPr lang="en-GB" altLang="en-US" sz="2400" dirty="0"/>
              <a:t>Influence the process</a:t>
            </a:r>
          </a:p>
          <a:p>
            <a:pPr eaLnBrk="1" hangingPunct="1">
              <a:defRPr/>
            </a:pPr>
            <a:r>
              <a:rPr lang="en-GB" altLang="en-US" sz="2400" dirty="0"/>
              <a:t>Influence and establish the NEEDS of your candidate.</a:t>
            </a:r>
          </a:p>
          <a:p>
            <a:pPr eaLnBrk="1" hangingPunct="1">
              <a:defRPr/>
            </a:pPr>
            <a:r>
              <a:rPr lang="en-GB" altLang="en-US" sz="2400" dirty="0"/>
              <a:t>Influence your customer to get an offer/ 2</a:t>
            </a:r>
            <a:r>
              <a:rPr lang="en-GB" altLang="en-US" sz="2400" baseline="30000" dirty="0"/>
              <a:t>nd</a:t>
            </a:r>
            <a:r>
              <a:rPr lang="en-GB" altLang="en-US" sz="2400" dirty="0"/>
              <a:t> interview.</a:t>
            </a:r>
          </a:p>
        </p:txBody>
      </p:sp>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a:extLst>
              <a:ext uri="{FF2B5EF4-FFF2-40B4-BE49-F238E27FC236}">
                <a16:creationId xmlns:a16="http://schemas.microsoft.com/office/drawing/2014/main" id="{59F87456-20F1-4DE9-B519-CFE8BB8E2F0E}"/>
              </a:ext>
            </a:extLst>
          </p:cNvPr>
          <p:cNvSpPr>
            <a:spLocks noGrp="1" noChangeArrowheads="1"/>
          </p:cNvSpPr>
          <p:nvPr>
            <p:ph type="title"/>
          </p:nvPr>
        </p:nvSpPr>
        <p:spPr>
          <a:xfrm>
            <a:off x="444500" y="333375"/>
            <a:ext cx="8229600" cy="1143000"/>
          </a:xfrm>
        </p:spPr>
        <p:txBody>
          <a:bodyPr/>
          <a:lstStyle/>
          <a:p>
            <a:r>
              <a:rPr lang="en-GB" altLang="en-US" sz="3600"/>
              <a:t>Post - interview process.</a:t>
            </a:r>
          </a:p>
        </p:txBody>
      </p:sp>
      <p:sp>
        <p:nvSpPr>
          <p:cNvPr id="9219" name="Content Placeholder 2">
            <a:extLst>
              <a:ext uri="{FF2B5EF4-FFF2-40B4-BE49-F238E27FC236}">
                <a16:creationId xmlns:a16="http://schemas.microsoft.com/office/drawing/2014/main" id="{D731FB75-69AD-4962-BF33-A560F81F9227}"/>
              </a:ext>
            </a:extLst>
          </p:cNvPr>
          <p:cNvSpPr>
            <a:spLocks noGrp="1" noChangeArrowheads="1"/>
          </p:cNvSpPr>
          <p:nvPr>
            <p:ph idx="1"/>
          </p:nvPr>
        </p:nvSpPr>
        <p:spPr>
          <a:xfrm>
            <a:off x="469900" y="1476375"/>
            <a:ext cx="8229600" cy="4760913"/>
          </a:xfrm>
        </p:spPr>
        <p:txBody>
          <a:bodyPr/>
          <a:lstStyle/>
          <a:p>
            <a:pPr marL="0" indent="0" algn="just">
              <a:lnSpc>
                <a:spcPct val="150000"/>
              </a:lnSpc>
              <a:spcAft>
                <a:spcPts val="1000"/>
              </a:spcAft>
              <a:buFontTx/>
              <a:buNone/>
              <a:defRPr/>
            </a:pPr>
            <a:r>
              <a:rPr lang="en-GB" sz="2400" dirty="0">
                <a:ea typeface="Times New Roman" panose="02020603050405020304" pitchFamily="18" charset="0"/>
                <a:cs typeface="Times New Roman" panose="02020603050405020304" pitchFamily="18" charset="0"/>
              </a:rPr>
              <a:t>Speak to the candidate first and establish:</a:t>
            </a:r>
          </a:p>
          <a:p>
            <a:pPr algn="just">
              <a:lnSpc>
                <a:spcPct val="150000"/>
              </a:lnSpc>
              <a:spcAft>
                <a:spcPts val="1000"/>
              </a:spcAft>
              <a:buFont typeface="Symbol" panose="05050102010706020507" pitchFamily="18" charset="2"/>
              <a:buChar char=""/>
              <a:tabLst>
                <a:tab pos="457200" algn="l"/>
              </a:tabLst>
              <a:defRPr/>
            </a:pPr>
            <a:r>
              <a:rPr lang="en-GB" sz="2400" dirty="0">
                <a:ea typeface="Times New Roman" panose="02020603050405020304" pitchFamily="18" charset="0"/>
                <a:cs typeface="Times New Roman" panose="02020603050405020304" pitchFamily="18" charset="0"/>
              </a:rPr>
              <a:t>Is there any reason why you could not accept this role?</a:t>
            </a:r>
          </a:p>
          <a:p>
            <a:pPr algn="just">
              <a:lnSpc>
                <a:spcPct val="150000"/>
              </a:lnSpc>
              <a:spcAft>
                <a:spcPts val="1000"/>
              </a:spcAft>
              <a:buFont typeface="Symbol" panose="05050102010706020507" pitchFamily="18" charset="2"/>
              <a:buChar char=""/>
              <a:tabLst>
                <a:tab pos="457200" algn="l"/>
              </a:tabLst>
              <a:defRPr/>
            </a:pPr>
            <a:r>
              <a:rPr lang="en-GB" sz="2400" dirty="0">
                <a:ea typeface="Times New Roman" panose="02020603050405020304" pitchFamily="18" charset="0"/>
                <a:cs typeface="Times New Roman" panose="02020603050405020304" pitchFamily="18" charset="0"/>
              </a:rPr>
              <a:t>How quickly could you start?</a:t>
            </a:r>
          </a:p>
          <a:p>
            <a:pPr algn="just">
              <a:lnSpc>
                <a:spcPct val="150000"/>
              </a:lnSpc>
              <a:spcAft>
                <a:spcPts val="1000"/>
              </a:spcAft>
              <a:buFont typeface="Symbol" panose="05050102010706020507" pitchFamily="18" charset="2"/>
              <a:buChar char=""/>
              <a:tabLst>
                <a:tab pos="457200" algn="l"/>
              </a:tabLst>
              <a:defRPr/>
            </a:pPr>
            <a:r>
              <a:rPr lang="en-GB" sz="2400" dirty="0">
                <a:ea typeface="Times New Roman" panose="02020603050405020304" pitchFamily="18" charset="0"/>
                <a:cs typeface="Times New Roman" panose="02020603050405020304" pitchFamily="18" charset="0"/>
              </a:rPr>
              <a:t>Do you have anything else going on and how does one rank against the other?</a:t>
            </a:r>
          </a:p>
          <a:p>
            <a:pPr algn="just">
              <a:lnSpc>
                <a:spcPct val="150000"/>
              </a:lnSpc>
              <a:spcAft>
                <a:spcPts val="1000"/>
              </a:spcAft>
              <a:buFont typeface="Symbol" panose="05050102010706020507" pitchFamily="18" charset="2"/>
              <a:buChar char=""/>
              <a:tabLst>
                <a:tab pos="457200" algn="l"/>
              </a:tabLst>
              <a:defRPr/>
            </a:pPr>
            <a:r>
              <a:rPr lang="en-GB" sz="2400" dirty="0">
                <a:ea typeface="Times New Roman" panose="02020603050405020304" pitchFamily="18" charset="0"/>
                <a:cs typeface="Times New Roman" panose="02020603050405020304" pitchFamily="18" charset="0"/>
              </a:rPr>
              <a:t>Does it meet your aspirations as you explained to me previously?</a:t>
            </a:r>
          </a:p>
          <a:p>
            <a:pPr marL="0" indent="0" algn="just">
              <a:lnSpc>
                <a:spcPct val="150000"/>
              </a:lnSpc>
              <a:spcAft>
                <a:spcPts val="1000"/>
              </a:spcAft>
              <a:buFontTx/>
              <a:buNone/>
              <a:defRPr/>
            </a:pPr>
            <a:endParaRPr lang="en-GB" altLang="en-US" sz="2400" dirty="0">
              <a:cs typeface="Times New Roman" panose="02020603050405020304" pitchFamily="18"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a:extLst>
              <a:ext uri="{FF2B5EF4-FFF2-40B4-BE49-F238E27FC236}">
                <a16:creationId xmlns:a16="http://schemas.microsoft.com/office/drawing/2014/main" id="{516A89C3-73ED-4511-81E5-E603015DF624}"/>
              </a:ext>
            </a:extLst>
          </p:cNvPr>
          <p:cNvSpPr>
            <a:spLocks noGrp="1" noChangeArrowheads="1"/>
          </p:cNvSpPr>
          <p:nvPr>
            <p:ph type="title"/>
          </p:nvPr>
        </p:nvSpPr>
        <p:spPr>
          <a:xfrm>
            <a:off x="444500" y="333375"/>
            <a:ext cx="8229600" cy="1143000"/>
          </a:xfrm>
        </p:spPr>
        <p:txBody>
          <a:bodyPr/>
          <a:lstStyle/>
          <a:p>
            <a:r>
              <a:rPr lang="en-GB" altLang="en-US" sz="3600"/>
              <a:t>Post - interview process – </a:t>
            </a:r>
            <a:br>
              <a:rPr lang="en-GB" altLang="en-US" sz="3600"/>
            </a:br>
            <a:r>
              <a:rPr lang="en-GB" altLang="en-US" sz="3600"/>
              <a:t>candidate, continued.</a:t>
            </a:r>
          </a:p>
        </p:txBody>
      </p:sp>
      <p:sp>
        <p:nvSpPr>
          <p:cNvPr id="9219" name="Content Placeholder 2">
            <a:extLst>
              <a:ext uri="{FF2B5EF4-FFF2-40B4-BE49-F238E27FC236}">
                <a16:creationId xmlns:a16="http://schemas.microsoft.com/office/drawing/2014/main" id="{AB67E63C-2870-4C83-9F69-06FEB447BB64}"/>
              </a:ext>
            </a:extLst>
          </p:cNvPr>
          <p:cNvSpPr>
            <a:spLocks noGrp="1" noChangeArrowheads="1"/>
          </p:cNvSpPr>
          <p:nvPr>
            <p:ph idx="1"/>
          </p:nvPr>
        </p:nvSpPr>
        <p:spPr>
          <a:xfrm>
            <a:off x="469900" y="1476375"/>
            <a:ext cx="8229600" cy="4760913"/>
          </a:xfrm>
        </p:spPr>
        <p:txBody>
          <a:bodyPr/>
          <a:lstStyle/>
          <a:p>
            <a:pPr algn="just">
              <a:lnSpc>
                <a:spcPct val="150000"/>
              </a:lnSpc>
              <a:spcAft>
                <a:spcPts val="1000"/>
              </a:spcAft>
              <a:buFont typeface="Symbol" panose="05050102010706020507" pitchFamily="18" charset="2"/>
              <a:buChar char=""/>
              <a:tabLst>
                <a:tab pos="457200" algn="l"/>
              </a:tabLst>
              <a:defRPr/>
            </a:pPr>
            <a:r>
              <a:rPr lang="en-GB" sz="2400" dirty="0">
                <a:ea typeface="Times New Roman" panose="02020603050405020304" pitchFamily="18" charset="0"/>
                <a:cs typeface="Times New Roman" panose="02020603050405020304" pitchFamily="18" charset="0"/>
              </a:rPr>
              <a:t>What salary level would you accept?</a:t>
            </a:r>
          </a:p>
          <a:p>
            <a:pPr algn="just">
              <a:lnSpc>
                <a:spcPct val="150000"/>
              </a:lnSpc>
              <a:spcAft>
                <a:spcPts val="1000"/>
              </a:spcAft>
              <a:buFont typeface="Symbol" panose="05050102010706020507" pitchFamily="18" charset="2"/>
              <a:buChar char=""/>
              <a:tabLst>
                <a:tab pos="457200" algn="l"/>
              </a:tabLst>
              <a:defRPr/>
            </a:pPr>
            <a:r>
              <a:rPr lang="en-GB" sz="2400" dirty="0">
                <a:ea typeface="Times New Roman" panose="02020603050405020304" pitchFamily="18" charset="0"/>
                <a:cs typeface="Times New Roman" panose="02020603050405020304" pitchFamily="18" charset="0"/>
              </a:rPr>
              <a:t>Would you like me to see if they will make you an offer?</a:t>
            </a:r>
          </a:p>
          <a:p>
            <a:pPr algn="just">
              <a:lnSpc>
                <a:spcPct val="150000"/>
              </a:lnSpc>
              <a:spcAft>
                <a:spcPts val="1000"/>
              </a:spcAft>
              <a:buFont typeface="Symbol" panose="05050102010706020507" pitchFamily="18" charset="2"/>
              <a:buChar char=""/>
              <a:tabLst>
                <a:tab pos="457200" algn="l"/>
              </a:tabLst>
              <a:defRPr/>
            </a:pPr>
            <a:r>
              <a:rPr lang="en-GB" sz="2400" dirty="0">
                <a:ea typeface="Times New Roman" panose="02020603050405020304" pitchFamily="18" charset="0"/>
                <a:cs typeface="Times New Roman" panose="02020603050405020304" pitchFamily="18" charset="0"/>
              </a:rPr>
              <a:t>How will your company react when you hand in your notice?</a:t>
            </a:r>
          </a:p>
          <a:p>
            <a:pPr marL="0" indent="0" algn="just">
              <a:lnSpc>
                <a:spcPct val="150000"/>
              </a:lnSpc>
              <a:spcAft>
                <a:spcPts val="1000"/>
              </a:spcAft>
              <a:buFontTx/>
              <a:buNone/>
              <a:defRPr/>
            </a:pPr>
            <a:r>
              <a:rPr lang="en-GB" sz="2000" b="1" dirty="0">
                <a:ea typeface="Times New Roman" panose="02020603050405020304" pitchFamily="18" charset="0"/>
                <a:cs typeface="Times New Roman" panose="02020603050405020304" pitchFamily="18" charset="0"/>
              </a:rPr>
              <a:t>Important</a:t>
            </a:r>
            <a:r>
              <a:rPr lang="en-GB" sz="2000" dirty="0">
                <a:ea typeface="Times New Roman" panose="02020603050405020304" pitchFamily="18" charset="0"/>
                <a:cs typeface="Times New Roman" panose="02020603050405020304" pitchFamily="18" charset="0"/>
              </a:rPr>
              <a:t>: the candidate’s company may make a counter offer typically more money, more training or a promotion when they declare they have a job offer. You need to deal with this issue </a:t>
            </a:r>
            <a:r>
              <a:rPr lang="en-GB" sz="2000" b="1" dirty="0">
                <a:ea typeface="Times New Roman" panose="02020603050405020304" pitchFamily="18" charset="0"/>
                <a:cs typeface="Times New Roman" panose="02020603050405020304" pitchFamily="18" charset="0"/>
              </a:rPr>
              <a:t>NOW</a:t>
            </a:r>
            <a:r>
              <a:rPr lang="en-GB" sz="2000" dirty="0">
                <a:ea typeface="Times New Roman" panose="02020603050405020304" pitchFamily="18" charset="0"/>
                <a:cs typeface="Times New Roman" panose="02020603050405020304" pitchFamily="18" charset="0"/>
              </a:rPr>
              <a:t> not when the offer goes out since it is too late then. </a:t>
            </a:r>
          </a:p>
          <a:p>
            <a:pPr marL="0" indent="0" algn="just">
              <a:lnSpc>
                <a:spcPct val="150000"/>
              </a:lnSpc>
              <a:spcAft>
                <a:spcPts val="1000"/>
              </a:spcAft>
              <a:buFontTx/>
              <a:buNone/>
              <a:defRPr/>
            </a:pPr>
            <a:endParaRPr lang="en-GB" altLang="en-US" sz="2400" dirty="0">
              <a:cs typeface="Times New Roman" panose="02020603050405020304" pitchFamily="18"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a:extLst>
              <a:ext uri="{FF2B5EF4-FFF2-40B4-BE49-F238E27FC236}">
                <a16:creationId xmlns:a16="http://schemas.microsoft.com/office/drawing/2014/main" id="{2D681607-1E6F-42D8-8102-D62DF8B93D98}"/>
              </a:ext>
            </a:extLst>
          </p:cNvPr>
          <p:cNvSpPr>
            <a:spLocks noGrp="1" noChangeArrowheads="1"/>
          </p:cNvSpPr>
          <p:nvPr>
            <p:ph type="title"/>
          </p:nvPr>
        </p:nvSpPr>
        <p:spPr>
          <a:xfrm>
            <a:off x="444500" y="333375"/>
            <a:ext cx="8229600" cy="1143000"/>
          </a:xfrm>
        </p:spPr>
        <p:txBody>
          <a:bodyPr/>
          <a:lstStyle/>
          <a:p>
            <a:r>
              <a:rPr lang="en-GB" altLang="en-US" sz="3600"/>
              <a:t>Post - interview process – </a:t>
            </a:r>
            <a:br>
              <a:rPr lang="en-GB" altLang="en-US" sz="3600"/>
            </a:br>
            <a:r>
              <a:rPr lang="en-GB" altLang="en-US" sz="3600"/>
              <a:t>company.</a:t>
            </a:r>
          </a:p>
        </p:txBody>
      </p:sp>
      <p:sp>
        <p:nvSpPr>
          <p:cNvPr id="9219" name="Content Placeholder 2">
            <a:extLst>
              <a:ext uri="{FF2B5EF4-FFF2-40B4-BE49-F238E27FC236}">
                <a16:creationId xmlns:a16="http://schemas.microsoft.com/office/drawing/2014/main" id="{A9C10654-CEA2-4D13-B436-4B5B2CA5B856}"/>
              </a:ext>
            </a:extLst>
          </p:cNvPr>
          <p:cNvSpPr>
            <a:spLocks noGrp="1" noChangeArrowheads="1"/>
          </p:cNvSpPr>
          <p:nvPr>
            <p:ph idx="1"/>
          </p:nvPr>
        </p:nvSpPr>
        <p:spPr>
          <a:xfrm>
            <a:off x="469900" y="1476375"/>
            <a:ext cx="8229600" cy="4760913"/>
          </a:xfrm>
        </p:spPr>
        <p:txBody>
          <a:bodyPr/>
          <a:lstStyle/>
          <a:p>
            <a:pPr marL="0" indent="0" algn="just">
              <a:lnSpc>
                <a:spcPct val="150000"/>
              </a:lnSpc>
              <a:spcAft>
                <a:spcPts val="1000"/>
              </a:spcAft>
              <a:buFontTx/>
              <a:buNone/>
              <a:defRPr/>
            </a:pPr>
            <a:r>
              <a:rPr lang="en-GB" sz="2400" dirty="0">
                <a:ea typeface="Times New Roman" panose="02020603050405020304" pitchFamily="18" charset="0"/>
                <a:cs typeface="Times New Roman" panose="02020603050405020304" pitchFamily="18" charset="0"/>
              </a:rPr>
              <a:t>You now have to deliver the information to your Client  and influence them.</a:t>
            </a:r>
          </a:p>
          <a:p>
            <a:pPr marL="0" indent="0" algn="just">
              <a:lnSpc>
                <a:spcPct val="150000"/>
              </a:lnSpc>
              <a:spcAft>
                <a:spcPts val="1000"/>
              </a:spcAft>
              <a:buFontTx/>
              <a:buNone/>
              <a:defRPr/>
            </a:pPr>
            <a:r>
              <a:rPr lang="en-GB" sz="2400" dirty="0">
                <a:ea typeface="Times New Roman" panose="02020603050405020304" pitchFamily="18" charset="0"/>
                <a:cs typeface="Times New Roman" panose="02020603050405020304" pitchFamily="18" charset="0"/>
              </a:rPr>
              <a:t>Generate an email from the job on ADAPT using the Email Icon at the top of your job. In the email;</a:t>
            </a:r>
          </a:p>
          <a:p>
            <a:pPr algn="just">
              <a:lnSpc>
                <a:spcPct val="150000"/>
              </a:lnSpc>
              <a:spcAft>
                <a:spcPts val="1000"/>
              </a:spcAft>
              <a:defRPr/>
            </a:pPr>
            <a:r>
              <a:rPr lang="en-GB" sz="2400" dirty="0">
                <a:ea typeface="Times New Roman" panose="02020603050405020304" pitchFamily="18" charset="0"/>
                <a:cs typeface="Times New Roman" panose="02020603050405020304" pitchFamily="18" charset="0"/>
              </a:rPr>
              <a:t>Put in your agreed client brief. </a:t>
            </a:r>
          </a:p>
          <a:p>
            <a:pPr algn="just">
              <a:lnSpc>
                <a:spcPct val="150000"/>
              </a:lnSpc>
              <a:spcAft>
                <a:spcPts val="1000"/>
              </a:spcAft>
              <a:defRPr/>
            </a:pPr>
            <a:r>
              <a:rPr lang="en-GB" sz="2400" dirty="0">
                <a:ea typeface="Times New Roman" panose="02020603050405020304" pitchFamily="18" charset="0"/>
                <a:cs typeface="Times New Roman" panose="02020603050405020304" pitchFamily="18" charset="0"/>
              </a:rPr>
              <a:t>Remind them of their NEEDS i.e. why they want to fill this role.</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a:extLst>
              <a:ext uri="{FF2B5EF4-FFF2-40B4-BE49-F238E27FC236}">
                <a16:creationId xmlns:a16="http://schemas.microsoft.com/office/drawing/2014/main" id="{A9FCAC1F-6319-466C-A693-B0E6039117A2}"/>
              </a:ext>
            </a:extLst>
          </p:cNvPr>
          <p:cNvSpPr>
            <a:spLocks noGrp="1" noChangeArrowheads="1"/>
          </p:cNvSpPr>
          <p:nvPr>
            <p:ph type="title"/>
          </p:nvPr>
        </p:nvSpPr>
        <p:spPr>
          <a:xfrm>
            <a:off x="444500" y="333375"/>
            <a:ext cx="8229600" cy="1143000"/>
          </a:xfrm>
        </p:spPr>
        <p:txBody>
          <a:bodyPr/>
          <a:lstStyle/>
          <a:p>
            <a:r>
              <a:rPr lang="en-GB" altLang="en-US" sz="3600"/>
              <a:t>Post - interview process – </a:t>
            </a:r>
            <a:br>
              <a:rPr lang="en-GB" altLang="en-US" sz="3600"/>
            </a:br>
            <a:r>
              <a:rPr lang="en-GB" altLang="en-US" sz="3600"/>
              <a:t>company, continued.</a:t>
            </a:r>
          </a:p>
        </p:txBody>
      </p:sp>
      <p:sp>
        <p:nvSpPr>
          <p:cNvPr id="9219" name="Content Placeholder 2">
            <a:extLst>
              <a:ext uri="{FF2B5EF4-FFF2-40B4-BE49-F238E27FC236}">
                <a16:creationId xmlns:a16="http://schemas.microsoft.com/office/drawing/2014/main" id="{3C2748D2-4FCD-49E4-89F0-FE0C86D93FBA}"/>
              </a:ext>
            </a:extLst>
          </p:cNvPr>
          <p:cNvSpPr>
            <a:spLocks noGrp="1" noChangeArrowheads="1"/>
          </p:cNvSpPr>
          <p:nvPr>
            <p:ph idx="1"/>
          </p:nvPr>
        </p:nvSpPr>
        <p:spPr>
          <a:xfrm>
            <a:off x="469900" y="1476375"/>
            <a:ext cx="8229600" cy="4760913"/>
          </a:xfrm>
        </p:spPr>
        <p:txBody>
          <a:bodyPr/>
          <a:lstStyle/>
          <a:p>
            <a:pPr algn="just">
              <a:lnSpc>
                <a:spcPct val="150000"/>
              </a:lnSpc>
              <a:spcAft>
                <a:spcPts val="1000"/>
              </a:spcAft>
              <a:defRPr/>
            </a:pPr>
            <a:r>
              <a:rPr lang="en-GB" sz="2400" dirty="0">
                <a:ea typeface="Times New Roman" panose="02020603050405020304" pitchFamily="18" charset="0"/>
                <a:cs typeface="Times New Roman" panose="02020603050405020304" pitchFamily="18" charset="0"/>
              </a:rPr>
              <a:t>Sell the benefits of your candidate and tell them  they will accept if offered (if that is the case).</a:t>
            </a:r>
          </a:p>
          <a:p>
            <a:pPr marL="0" indent="0" algn="ctr">
              <a:lnSpc>
                <a:spcPct val="150000"/>
              </a:lnSpc>
              <a:spcAft>
                <a:spcPts val="1000"/>
              </a:spcAft>
              <a:buFontTx/>
              <a:buNone/>
              <a:defRPr/>
            </a:pPr>
            <a:r>
              <a:rPr lang="en-GB" sz="2400" b="1" dirty="0">
                <a:ea typeface="Times New Roman" panose="02020603050405020304" pitchFamily="18" charset="0"/>
                <a:cs typeface="Times New Roman" panose="02020603050405020304" pitchFamily="18" charset="0"/>
              </a:rPr>
              <a:t>Important, don’t send at this point.</a:t>
            </a:r>
          </a:p>
          <a:p>
            <a:pPr>
              <a:lnSpc>
                <a:spcPct val="150000"/>
              </a:lnSpc>
              <a:spcAft>
                <a:spcPts val="1000"/>
              </a:spcAft>
              <a:defRPr/>
            </a:pPr>
            <a:r>
              <a:rPr lang="en-GB" sz="2400" dirty="0">
                <a:ea typeface="Times New Roman" panose="02020603050405020304" pitchFamily="18" charset="0"/>
                <a:cs typeface="Times New Roman" panose="02020603050405020304" pitchFamily="18" charset="0"/>
              </a:rPr>
              <a:t>Call your client and read out your interview feedback to the recruiting manager – at the same time send your email. This means they can pass on the feedback if there are others involved.</a:t>
            </a:r>
            <a:endParaRPr lang="en-GB" sz="1800" dirty="0">
              <a:latin typeface="Calibri" panose="020F0502020204030204" pitchFamily="34" charset="0"/>
              <a:ea typeface="Times New Roman" panose="02020603050405020304" pitchFamily="18" charset="0"/>
              <a:cs typeface="Times New Roman" panose="02020603050405020304" pitchFamily="18"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a:extLst>
              <a:ext uri="{FF2B5EF4-FFF2-40B4-BE49-F238E27FC236}">
                <a16:creationId xmlns:a16="http://schemas.microsoft.com/office/drawing/2014/main" id="{52481481-772F-44D8-892D-4B4228C7C54E}"/>
              </a:ext>
            </a:extLst>
          </p:cNvPr>
          <p:cNvSpPr>
            <a:spLocks noGrp="1" noChangeArrowheads="1"/>
          </p:cNvSpPr>
          <p:nvPr>
            <p:ph type="title"/>
          </p:nvPr>
        </p:nvSpPr>
        <p:spPr>
          <a:xfrm>
            <a:off x="444500" y="333375"/>
            <a:ext cx="8229600" cy="1143000"/>
          </a:xfrm>
        </p:spPr>
        <p:txBody>
          <a:bodyPr/>
          <a:lstStyle/>
          <a:p>
            <a:r>
              <a:rPr lang="en-GB" altLang="en-US" sz="3600"/>
              <a:t>Post - interview process – </a:t>
            </a:r>
            <a:br>
              <a:rPr lang="en-GB" altLang="en-US" sz="3600"/>
            </a:br>
            <a:r>
              <a:rPr lang="en-GB" altLang="en-US" sz="3600"/>
              <a:t>company, continued.</a:t>
            </a:r>
          </a:p>
        </p:txBody>
      </p:sp>
      <p:sp>
        <p:nvSpPr>
          <p:cNvPr id="9219" name="Content Placeholder 2">
            <a:extLst>
              <a:ext uri="{FF2B5EF4-FFF2-40B4-BE49-F238E27FC236}">
                <a16:creationId xmlns:a16="http://schemas.microsoft.com/office/drawing/2014/main" id="{3060BE6E-62E9-4AFE-B0BA-911FBEA33486}"/>
              </a:ext>
            </a:extLst>
          </p:cNvPr>
          <p:cNvSpPr>
            <a:spLocks noGrp="1" noChangeArrowheads="1"/>
          </p:cNvSpPr>
          <p:nvPr>
            <p:ph idx="1"/>
          </p:nvPr>
        </p:nvSpPr>
        <p:spPr>
          <a:xfrm>
            <a:off x="469900" y="1476375"/>
            <a:ext cx="8229600" cy="4760913"/>
          </a:xfrm>
        </p:spPr>
        <p:txBody>
          <a:bodyPr/>
          <a:lstStyle/>
          <a:p>
            <a:pPr>
              <a:lnSpc>
                <a:spcPct val="150000"/>
              </a:lnSpc>
              <a:spcAft>
                <a:spcPts val="1000"/>
              </a:spcAft>
              <a:defRPr/>
            </a:pPr>
            <a:r>
              <a:rPr lang="en-GB" sz="2400" dirty="0">
                <a:ea typeface="Times New Roman" panose="02020603050405020304" pitchFamily="18" charset="0"/>
                <a:cs typeface="Times New Roman" panose="02020603050405020304" pitchFamily="18" charset="0"/>
              </a:rPr>
              <a:t>Overcome any objections they raise, (and there will be some) and remind them of their NEEDS.</a:t>
            </a:r>
          </a:p>
          <a:p>
            <a:pPr>
              <a:lnSpc>
                <a:spcPct val="150000"/>
              </a:lnSpc>
              <a:spcAft>
                <a:spcPts val="1000"/>
              </a:spcAft>
              <a:defRPr/>
            </a:pPr>
            <a:r>
              <a:rPr lang="en-GB" sz="2400" dirty="0">
                <a:ea typeface="Times New Roman" panose="02020603050405020304" pitchFamily="18" charset="0"/>
                <a:cs typeface="Times New Roman" panose="02020603050405020304" pitchFamily="18" charset="0"/>
              </a:rPr>
              <a:t>“Close” your client asking for the next stage.  </a:t>
            </a:r>
          </a:p>
          <a:p>
            <a:pPr marL="0" indent="0" algn="just">
              <a:lnSpc>
                <a:spcPct val="150000"/>
              </a:lnSpc>
              <a:spcAft>
                <a:spcPts val="1000"/>
              </a:spcAft>
              <a:buFontTx/>
              <a:buNone/>
              <a:defRPr/>
            </a:pPr>
            <a:r>
              <a:rPr lang="en-GB" sz="2400" dirty="0">
                <a:ea typeface="Times New Roman" panose="02020603050405020304" pitchFamily="18" charset="0"/>
                <a:cs typeface="Times New Roman" panose="02020603050405020304" pitchFamily="18" charset="0"/>
              </a:rPr>
              <a:t>If the response </a:t>
            </a:r>
            <a:r>
              <a:rPr lang="en-GB" sz="2400">
                <a:ea typeface="Times New Roman" panose="02020603050405020304" pitchFamily="18" charset="0"/>
                <a:cs typeface="Times New Roman" panose="02020603050405020304" pitchFamily="18" charset="0"/>
              </a:rPr>
              <a:t>is negative </a:t>
            </a:r>
            <a:r>
              <a:rPr lang="en-GB" sz="2400" dirty="0">
                <a:ea typeface="Times New Roman" panose="02020603050405020304" pitchFamily="18" charset="0"/>
                <a:cs typeface="Times New Roman" panose="02020603050405020304" pitchFamily="18" charset="0"/>
              </a:rPr>
              <a:t>evaluate, record onto ADAPT (you may have to change your brief, your advert and your CV search) and tell the Client you will be back to them in two days – keep talking to them and keep them HOT!</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a:extLst>
              <a:ext uri="{FF2B5EF4-FFF2-40B4-BE49-F238E27FC236}">
                <a16:creationId xmlns:a16="http://schemas.microsoft.com/office/drawing/2014/main" id="{94E5EF4C-C36B-4CB6-A357-832AF89A07FB}"/>
              </a:ext>
            </a:extLst>
          </p:cNvPr>
          <p:cNvSpPr>
            <a:spLocks noGrp="1" noChangeArrowheads="1"/>
          </p:cNvSpPr>
          <p:nvPr>
            <p:ph type="title"/>
          </p:nvPr>
        </p:nvSpPr>
        <p:spPr>
          <a:xfrm>
            <a:off x="457200" y="333375"/>
            <a:ext cx="8229600" cy="1143000"/>
          </a:xfrm>
        </p:spPr>
        <p:txBody>
          <a:bodyPr/>
          <a:lstStyle/>
          <a:p>
            <a:r>
              <a:rPr lang="en-GB" altLang="en-US" sz="3600"/>
              <a:t>The Objectives of an </a:t>
            </a:r>
            <a:br>
              <a:rPr lang="en-GB" altLang="en-US" sz="3600"/>
            </a:br>
            <a:r>
              <a:rPr lang="en-GB" altLang="en-US" sz="3600"/>
              <a:t>interview.</a:t>
            </a:r>
          </a:p>
        </p:txBody>
      </p:sp>
      <p:sp>
        <p:nvSpPr>
          <p:cNvPr id="3" name="Content Placeholder 2">
            <a:extLst>
              <a:ext uri="{FF2B5EF4-FFF2-40B4-BE49-F238E27FC236}">
                <a16:creationId xmlns:a16="http://schemas.microsoft.com/office/drawing/2014/main" id="{8EFA768D-74E6-4474-87E5-5B5892D86F3E}"/>
              </a:ext>
            </a:extLst>
          </p:cNvPr>
          <p:cNvSpPr>
            <a:spLocks noGrp="1"/>
          </p:cNvSpPr>
          <p:nvPr>
            <p:ph idx="1"/>
          </p:nvPr>
        </p:nvSpPr>
        <p:spPr>
          <a:xfrm>
            <a:off x="469900" y="1557338"/>
            <a:ext cx="8229600" cy="4679950"/>
          </a:xfrm>
        </p:spPr>
        <p:txBody>
          <a:bodyPr/>
          <a:lstStyle/>
          <a:p>
            <a:pPr marL="0" indent="0" algn="just">
              <a:lnSpc>
                <a:spcPct val="150000"/>
              </a:lnSpc>
              <a:spcAft>
                <a:spcPts val="1000"/>
              </a:spcAft>
              <a:buFontTx/>
              <a:buNone/>
              <a:defRPr/>
            </a:pPr>
            <a:r>
              <a:rPr lang="en-GB" sz="2400" dirty="0">
                <a:ea typeface="Times New Roman" panose="02020603050405020304" pitchFamily="18" charset="0"/>
                <a:cs typeface="Times New Roman" panose="02020603050405020304" pitchFamily="18" charset="0"/>
              </a:rPr>
              <a:t>Important; you can’t assume because “all the ducks are in a row” with the candidate and the company that you are going to make a sale. At interview they may not LIKE each other and therefore everything else is irrelevant. </a:t>
            </a:r>
          </a:p>
          <a:p>
            <a:pPr marL="0" indent="0" algn="just">
              <a:lnSpc>
                <a:spcPct val="150000"/>
              </a:lnSpc>
              <a:spcAft>
                <a:spcPts val="1000"/>
              </a:spcAft>
              <a:buFontTx/>
              <a:buNone/>
              <a:defRPr/>
            </a:pPr>
            <a:r>
              <a:rPr lang="en-GB" sz="2400" dirty="0">
                <a:ea typeface="Times New Roman" panose="02020603050405020304" pitchFamily="18" charset="0"/>
                <a:cs typeface="Times New Roman" panose="02020603050405020304" pitchFamily="18" charset="0"/>
              </a:rPr>
              <a:t>Think of all the positives that might happen:</a:t>
            </a:r>
          </a:p>
          <a:p>
            <a:pPr algn="just">
              <a:lnSpc>
                <a:spcPct val="150000"/>
              </a:lnSpc>
              <a:spcAft>
                <a:spcPts val="1000"/>
              </a:spcAft>
              <a:defRPr/>
            </a:pPr>
            <a:r>
              <a:rPr lang="en-GB" sz="2400" dirty="0">
                <a:ea typeface="Times New Roman" panose="02020603050405020304" pitchFamily="18" charset="0"/>
                <a:cs typeface="Times New Roman" panose="02020603050405020304" pitchFamily="18" charset="0"/>
              </a:rPr>
              <a:t>Could get a 2</a:t>
            </a:r>
            <a:r>
              <a:rPr lang="en-GB" sz="2400" baseline="30000" dirty="0">
                <a:ea typeface="Times New Roman" panose="02020603050405020304" pitchFamily="18" charset="0"/>
                <a:cs typeface="Times New Roman" panose="02020603050405020304" pitchFamily="18" charset="0"/>
              </a:rPr>
              <a:t>nd</a:t>
            </a:r>
            <a:r>
              <a:rPr lang="en-GB" sz="2400" dirty="0">
                <a:ea typeface="Times New Roman" panose="02020603050405020304" pitchFamily="18" charset="0"/>
                <a:cs typeface="Times New Roman" panose="02020603050405020304" pitchFamily="18" charset="0"/>
              </a:rPr>
              <a:t> interview / offer.</a:t>
            </a:r>
            <a:endParaRPr lang="en-GB" sz="2000" dirty="0">
              <a:latin typeface="Calibri" panose="020F0502020204030204" pitchFamily="34" charset="0"/>
              <a:ea typeface="Times New Roman" panose="02020603050405020304" pitchFamily="18" charset="0"/>
              <a:cs typeface="Times New Roman" panose="02020603050405020304"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a:extLst>
              <a:ext uri="{FF2B5EF4-FFF2-40B4-BE49-F238E27FC236}">
                <a16:creationId xmlns:a16="http://schemas.microsoft.com/office/drawing/2014/main" id="{C4FCA90F-E006-4B9E-946D-58E4DED76042}"/>
              </a:ext>
            </a:extLst>
          </p:cNvPr>
          <p:cNvSpPr>
            <a:spLocks noGrp="1" noChangeArrowheads="1"/>
          </p:cNvSpPr>
          <p:nvPr>
            <p:ph type="title"/>
          </p:nvPr>
        </p:nvSpPr>
        <p:spPr>
          <a:xfrm>
            <a:off x="457200" y="333375"/>
            <a:ext cx="8229600" cy="1143000"/>
          </a:xfrm>
        </p:spPr>
        <p:txBody>
          <a:bodyPr/>
          <a:lstStyle/>
          <a:p>
            <a:r>
              <a:rPr lang="en-GB" altLang="en-US" sz="3600"/>
              <a:t>Objectives continued.</a:t>
            </a:r>
          </a:p>
        </p:txBody>
      </p:sp>
      <p:sp>
        <p:nvSpPr>
          <p:cNvPr id="3" name="Content Placeholder 2">
            <a:extLst>
              <a:ext uri="{FF2B5EF4-FFF2-40B4-BE49-F238E27FC236}">
                <a16:creationId xmlns:a16="http://schemas.microsoft.com/office/drawing/2014/main" id="{E7436B3A-C618-4056-A914-C985AD829132}"/>
              </a:ext>
            </a:extLst>
          </p:cNvPr>
          <p:cNvSpPr>
            <a:spLocks noGrp="1"/>
          </p:cNvSpPr>
          <p:nvPr>
            <p:ph idx="1"/>
          </p:nvPr>
        </p:nvSpPr>
        <p:spPr>
          <a:xfrm>
            <a:off x="469900" y="1476375"/>
            <a:ext cx="8229600" cy="4760913"/>
          </a:xfrm>
        </p:spPr>
        <p:txBody>
          <a:bodyPr/>
          <a:lstStyle/>
          <a:p>
            <a:pPr algn="just">
              <a:lnSpc>
                <a:spcPct val="150000"/>
              </a:lnSpc>
              <a:spcAft>
                <a:spcPts val="1000"/>
              </a:spcAft>
              <a:defRPr/>
            </a:pPr>
            <a:r>
              <a:rPr lang="en-GB" sz="2400" dirty="0">
                <a:ea typeface="Times New Roman" panose="02020603050405020304" pitchFamily="18" charset="0"/>
                <a:cs typeface="Times New Roman" panose="02020603050405020304" pitchFamily="18" charset="0"/>
              </a:rPr>
              <a:t>Get more information on the company, their interview process, the company interviewee and the job, for you to build on.</a:t>
            </a:r>
          </a:p>
          <a:p>
            <a:pPr algn="just">
              <a:lnSpc>
                <a:spcPct val="150000"/>
              </a:lnSpc>
              <a:spcAft>
                <a:spcPts val="1000"/>
              </a:spcAft>
              <a:defRPr/>
            </a:pPr>
            <a:r>
              <a:rPr lang="en-GB" sz="2400" dirty="0">
                <a:ea typeface="Times New Roman" panose="02020603050405020304" pitchFamily="18" charset="0"/>
                <a:cs typeface="Times New Roman" panose="02020603050405020304" pitchFamily="18" charset="0"/>
              </a:rPr>
              <a:t>Understand your candidate which, may lead to you forwarding them to other companies in your niche sector.</a:t>
            </a:r>
          </a:p>
          <a:p>
            <a:pPr algn="just">
              <a:lnSpc>
                <a:spcPct val="150000"/>
              </a:lnSpc>
              <a:spcAft>
                <a:spcPts val="1000"/>
              </a:spcAft>
              <a:defRPr/>
            </a:pPr>
            <a:r>
              <a:rPr lang="en-GB" sz="2400" dirty="0">
                <a:ea typeface="Times New Roman" panose="02020603050405020304" pitchFamily="18" charset="0"/>
                <a:cs typeface="Times New Roman" panose="02020603050405020304" pitchFamily="18" charset="0"/>
              </a:rPr>
              <a:t>The opportunity to demonstrate to your client how professional you are and even if you don’t fill the role, you will get future work.</a:t>
            </a:r>
          </a:p>
          <a:p>
            <a:pPr marL="0" indent="0" algn="just">
              <a:lnSpc>
                <a:spcPct val="150000"/>
              </a:lnSpc>
              <a:spcAft>
                <a:spcPts val="1000"/>
              </a:spcAft>
              <a:buFontTx/>
              <a:buNone/>
              <a:defRPr/>
            </a:pPr>
            <a:endParaRPr lang="en-GB" sz="2000" dirty="0">
              <a:latin typeface="Calibri" panose="020F0502020204030204" pitchFamily="34" charset="0"/>
              <a:ea typeface="Times New Roman" panose="02020603050405020304" pitchFamily="18" charset="0"/>
              <a:cs typeface="Times New Roman" panose="02020603050405020304"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a:extLst>
              <a:ext uri="{FF2B5EF4-FFF2-40B4-BE49-F238E27FC236}">
                <a16:creationId xmlns:a16="http://schemas.microsoft.com/office/drawing/2014/main" id="{61C2A188-1C89-4FC6-94FA-E0A982D7A629}"/>
              </a:ext>
            </a:extLst>
          </p:cNvPr>
          <p:cNvSpPr>
            <a:spLocks noGrp="1" noChangeArrowheads="1"/>
          </p:cNvSpPr>
          <p:nvPr>
            <p:ph type="title"/>
          </p:nvPr>
        </p:nvSpPr>
        <p:spPr>
          <a:xfrm>
            <a:off x="457200" y="333375"/>
            <a:ext cx="8229600" cy="1143000"/>
          </a:xfrm>
        </p:spPr>
        <p:txBody>
          <a:bodyPr/>
          <a:lstStyle/>
          <a:p>
            <a:r>
              <a:rPr lang="en-GB" altLang="en-US" sz="3600"/>
              <a:t>Pre-Interview process</a:t>
            </a:r>
          </a:p>
        </p:txBody>
      </p:sp>
      <p:sp>
        <p:nvSpPr>
          <p:cNvPr id="3" name="Content Placeholder 2">
            <a:extLst>
              <a:ext uri="{FF2B5EF4-FFF2-40B4-BE49-F238E27FC236}">
                <a16:creationId xmlns:a16="http://schemas.microsoft.com/office/drawing/2014/main" id="{FA0E827A-93D0-4FF9-BBA6-0F5A6D29E0AA}"/>
              </a:ext>
            </a:extLst>
          </p:cNvPr>
          <p:cNvSpPr>
            <a:spLocks noGrp="1"/>
          </p:cNvSpPr>
          <p:nvPr>
            <p:ph idx="1"/>
          </p:nvPr>
        </p:nvSpPr>
        <p:spPr>
          <a:xfrm>
            <a:off x="469900" y="1476375"/>
            <a:ext cx="8229600" cy="4760913"/>
          </a:xfrm>
        </p:spPr>
        <p:txBody>
          <a:bodyPr/>
          <a:lstStyle/>
          <a:p>
            <a:pPr algn="just">
              <a:lnSpc>
                <a:spcPct val="150000"/>
              </a:lnSpc>
              <a:spcAft>
                <a:spcPts val="1000"/>
              </a:spcAft>
              <a:defRPr/>
            </a:pPr>
            <a:r>
              <a:rPr lang="en-GB" sz="2400" dirty="0">
                <a:ea typeface="Times New Roman" panose="02020603050405020304" pitchFamily="18" charset="0"/>
                <a:cs typeface="Times New Roman" panose="02020603050405020304" pitchFamily="18" charset="0"/>
              </a:rPr>
              <a:t>Run the interview actions in the ADAPT job, CV sent section. Two emails will be produced, one for the client and one for the candidate; amend the template accordingly. </a:t>
            </a:r>
          </a:p>
          <a:p>
            <a:pPr marL="0" indent="0" algn="just">
              <a:lnSpc>
                <a:spcPct val="150000"/>
              </a:lnSpc>
              <a:spcAft>
                <a:spcPts val="1000"/>
              </a:spcAft>
              <a:buFontTx/>
              <a:buNone/>
              <a:defRPr/>
            </a:pPr>
            <a:r>
              <a:rPr lang="en-GB" sz="2400" dirty="0">
                <a:ea typeface="Times New Roman" panose="02020603050405020304" pitchFamily="18" charset="0"/>
                <a:cs typeface="Times New Roman" panose="02020603050405020304" pitchFamily="18" charset="0"/>
              </a:rPr>
              <a:t>Important, this is part of your legal contract with your client so we need to have proof, on ADAPT, that AES has confirmed this interview with the Client and we have the actual email sent.</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a:extLst>
              <a:ext uri="{FF2B5EF4-FFF2-40B4-BE49-F238E27FC236}">
                <a16:creationId xmlns:a16="http://schemas.microsoft.com/office/drawing/2014/main" id="{D306D4EE-FCB4-4F2D-A8EE-59924E1412CF}"/>
              </a:ext>
            </a:extLst>
          </p:cNvPr>
          <p:cNvSpPr>
            <a:spLocks noGrp="1" noChangeArrowheads="1"/>
          </p:cNvSpPr>
          <p:nvPr>
            <p:ph type="title"/>
          </p:nvPr>
        </p:nvSpPr>
        <p:spPr>
          <a:xfrm>
            <a:off x="444500" y="333375"/>
            <a:ext cx="8229600" cy="1143000"/>
          </a:xfrm>
        </p:spPr>
        <p:txBody>
          <a:bodyPr/>
          <a:lstStyle/>
          <a:p>
            <a:r>
              <a:rPr lang="en-GB" altLang="en-US" sz="3600"/>
              <a:t>Pre-Interview process </a:t>
            </a:r>
            <a:br>
              <a:rPr lang="en-GB" altLang="en-US" sz="3600"/>
            </a:br>
            <a:r>
              <a:rPr lang="en-GB" altLang="en-US" sz="3600"/>
              <a:t>Continued.</a:t>
            </a:r>
          </a:p>
        </p:txBody>
      </p:sp>
      <p:sp>
        <p:nvSpPr>
          <p:cNvPr id="3" name="Content Placeholder 2">
            <a:extLst>
              <a:ext uri="{FF2B5EF4-FFF2-40B4-BE49-F238E27FC236}">
                <a16:creationId xmlns:a16="http://schemas.microsoft.com/office/drawing/2014/main" id="{273089AD-7A41-4C02-8679-42696848D836}"/>
              </a:ext>
            </a:extLst>
          </p:cNvPr>
          <p:cNvSpPr>
            <a:spLocks noGrp="1"/>
          </p:cNvSpPr>
          <p:nvPr>
            <p:ph idx="1"/>
          </p:nvPr>
        </p:nvSpPr>
        <p:spPr>
          <a:xfrm>
            <a:off x="469900" y="1476375"/>
            <a:ext cx="8229600" cy="4760913"/>
          </a:xfrm>
        </p:spPr>
        <p:txBody>
          <a:bodyPr/>
          <a:lstStyle/>
          <a:p>
            <a:pPr algn="just">
              <a:lnSpc>
                <a:spcPct val="150000"/>
              </a:lnSpc>
              <a:spcAft>
                <a:spcPts val="1000"/>
              </a:spcAft>
              <a:defRPr/>
            </a:pPr>
            <a:r>
              <a:rPr lang="en-GB" sz="2400" dirty="0">
                <a:ea typeface="Times New Roman" panose="02020603050405020304" pitchFamily="18" charset="0"/>
                <a:cs typeface="Times New Roman" panose="02020603050405020304" pitchFamily="18" charset="0"/>
              </a:rPr>
              <a:t>Two days before the interview, speak to your client and remind them of their NEEDS and the agreed brief. </a:t>
            </a:r>
          </a:p>
          <a:p>
            <a:pPr marL="0" indent="0" algn="just">
              <a:lnSpc>
                <a:spcPct val="150000"/>
              </a:lnSpc>
              <a:spcAft>
                <a:spcPts val="1000"/>
              </a:spcAft>
              <a:buFontTx/>
              <a:buNone/>
              <a:defRPr/>
            </a:pPr>
            <a:r>
              <a:rPr lang="en-GB" sz="2400" dirty="0">
                <a:ea typeface="Times New Roman" panose="02020603050405020304" pitchFamily="18" charset="0"/>
                <a:cs typeface="Times New Roman" panose="02020603050405020304" pitchFamily="18" charset="0"/>
              </a:rPr>
              <a:t>Tell them your candidate is coming for the job and could well accept the role, if offered. </a:t>
            </a:r>
          </a:p>
          <a:p>
            <a:pPr marL="0" indent="0" algn="just">
              <a:lnSpc>
                <a:spcPct val="150000"/>
              </a:lnSpc>
              <a:spcAft>
                <a:spcPts val="1000"/>
              </a:spcAft>
              <a:buFontTx/>
              <a:buNone/>
              <a:defRPr/>
            </a:pPr>
            <a:r>
              <a:rPr lang="en-GB" sz="2400" b="1" dirty="0">
                <a:ea typeface="Times New Roman" panose="02020603050405020304" pitchFamily="18" charset="0"/>
                <a:cs typeface="Times New Roman" panose="02020603050405020304" pitchFamily="18" charset="0"/>
              </a:rPr>
              <a:t>YOU ARE TRYING TO ENSURE YOU INFLUENCE THEIR THINKING BEFORE THE MEETING.</a:t>
            </a:r>
            <a:endParaRPr lang="en-GB" sz="2400" dirty="0">
              <a:ea typeface="Times New Roman" panose="02020603050405020304" pitchFamily="18" charset="0"/>
              <a:cs typeface="Times New Roman" panose="02020603050405020304" pitchFamily="18" charset="0"/>
            </a:endParaRPr>
          </a:p>
          <a:p>
            <a:pPr algn="just">
              <a:lnSpc>
                <a:spcPct val="150000"/>
              </a:lnSpc>
              <a:spcAft>
                <a:spcPts val="1000"/>
              </a:spcAft>
              <a:defRPr/>
            </a:pPr>
            <a:endParaRPr lang="en-GB" sz="2400" dirty="0">
              <a:ea typeface="Times New Roman" panose="02020603050405020304" pitchFamily="18" charset="0"/>
              <a:cs typeface="Times New Roman" panose="02020603050405020304"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a:extLst>
              <a:ext uri="{FF2B5EF4-FFF2-40B4-BE49-F238E27FC236}">
                <a16:creationId xmlns:a16="http://schemas.microsoft.com/office/drawing/2014/main" id="{E9B4FDC6-20C0-4397-A051-48DA007E3D76}"/>
              </a:ext>
            </a:extLst>
          </p:cNvPr>
          <p:cNvSpPr>
            <a:spLocks noGrp="1" noChangeArrowheads="1"/>
          </p:cNvSpPr>
          <p:nvPr>
            <p:ph type="title"/>
          </p:nvPr>
        </p:nvSpPr>
        <p:spPr>
          <a:xfrm>
            <a:off x="444500" y="333375"/>
            <a:ext cx="8229600" cy="1143000"/>
          </a:xfrm>
        </p:spPr>
        <p:txBody>
          <a:bodyPr/>
          <a:lstStyle/>
          <a:p>
            <a:r>
              <a:rPr lang="en-GB" altLang="en-US" sz="3600"/>
              <a:t>Pre-Interview process </a:t>
            </a:r>
            <a:br>
              <a:rPr lang="en-GB" altLang="en-US" sz="3600"/>
            </a:br>
            <a:r>
              <a:rPr lang="en-GB" altLang="en-US" sz="3600"/>
              <a:t>continued.</a:t>
            </a:r>
          </a:p>
        </p:txBody>
      </p:sp>
      <p:sp>
        <p:nvSpPr>
          <p:cNvPr id="8195" name="Content Placeholder 2">
            <a:extLst>
              <a:ext uri="{FF2B5EF4-FFF2-40B4-BE49-F238E27FC236}">
                <a16:creationId xmlns:a16="http://schemas.microsoft.com/office/drawing/2014/main" id="{9BCA6BB2-9C17-4934-8DEC-098163F80C83}"/>
              </a:ext>
            </a:extLst>
          </p:cNvPr>
          <p:cNvSpPr>
            <a:spLocks noGrp="1" noChangeArrowheads="1"/>
          </p:cNvSpPr>
          <p:nvPr>
            <p:ph idx="1"/>
          </p:nvPr>
        </p:nvSpPr>
        <p:spPr>
          <a:xfrm>
            <a:off x="469900" y="1476375"/>
            <a:ext cx="8229600" cy="4760913"/>
          </a:xfrm>
        </p:spPr>
        <p:txBody>
          <a:bodyPr/>
          <a:lstStyle/>
          <a:p>
            <a:pPr algn="just">
              <a:lnSpc>
                <a:spcPct val="150000"/>
              </a:lnSpc>
              <a:spcAft>
                <a:spcPts val="1000"/>
              </a:spcAft>
            </a:pPr>
            <a:r>
              <a:rPr lang="en-GB" altLang="en-US" sz="2400" b="1">
                <a:cs typeface="Times New Roman" panose="02020603050405020304" pitchFamily="18" charset="0"/>
              </a:rPr>
              <a:t>Ensure the candidate calls you the day before the interview. </a:t>
            </a:r>
            <a:r>
              <a:rPr lang="en-GB" altLang="en-US" sz="2400">
                <a:cs typeface="Times New Roman" panose="02020603050405020304" pitchFamily="18" charset="0"/>
              </a:rPr>
              <a:t>This request is actually in the interview letter run from ADAPT. This establishes that the candidate is motivated for the role and that they are actually going. </a:t>
            </a:r>
          </a:p>
          <a:p>
            <a:pPr algn="just">
              <a:lnSpc>
                <a:spcPct val="150000"/>
              </a:lnSpc>
              <a:spcAft>
                <a:spcPts val="1000"/>
              </a:spcAft>
            </a:pPr>
            <a:r>
              <a:rPr lang="en-GB" altLang="en-US" sz="2400">
                <a:cs typeface="Times New Roman" panose="02020603050405020304" pitchFamily="18" charset="0"/>
              </a:rPr>
              <a:t>This could be the first time you have spoken to the candidate so why not ZOOM with them. Have a chat, build repor and try to establish their real reasons for applying for the role  (their NEEDS).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88C3F906-F7A1-4992-A904-3DD9E0B57C4A}"/>
              </a:ext>
            </a:extLst>
          </p:cNvPr>
          <p:cNvSpPr>
            <a:spLocks noGrp="1" noChangeArrowheads="1"/>
          </p:cNvSpPr>
          <p:nvPr>
            <p:ph type="title"/>
          </p:nvPr>
        </p:nvSpPr>
        <p:spPr>
          <a:xfrm>
            <a:off x="444500" y="333375"/>
            <a:ext cx="8229600" cy="1143000"/>
          </a:xfrm>
        </p:spPr>
        <p:txBody>
          <a:bodyPr/>
          <a:lstStyle/>
          <a:p>
            <a:r>
              <a:rPr lang="en-GB" altLang="en-US" sz="3600"/>
              <a:t>Pre-Interview process </a:t>
            </a:r>
            <a:br>
              <a:rPr lang="en-GB" altLang="en-US" sz="3600"/>
            </a:br>
            <a:r>
              <a:rPr lang="en-GB" altLang="en-US" sz="3600"/>
              <a:t>continued.</a:t>
            </a:r>
          </a:p>
        </p:txBody>
      </p:sp>
      <p:sp>
        <p:nvSpPr>
          <p:cNvPr id="9219" name="Content Placeholder 2">
            <a:extLst>
              <a:ext uri="{FF2B5EF4-FFF2-40B4-BE49-F238E27FC236}">
                <a16:creationId xmlns:a16="http://schemas.microsoft.com/office/drawing/2014/main" id="{E335EA23-3BF8-4F28-ACB8-E398AF4E716E}"/>
              </a:ext>
            </a:extLst>
          </p:cNvPr>
          <p:cNvSpPr>
            <a:spLocks noGrp="1" noChangeArrowheads="1"/>
          </p:cNvSpPr>
          <p:nvPr>
            <p:ph idx="1"/>
          </p:nvPr>
        </p:nvSpPr>
        <p:spPr>
          <a:xfrm>
            <a:off x="469900" y="1476375"/>
            <a:ext cx="8229600" cy="4760913"/>
          </a:xfrm>
        </p:spPr>
        <p:txBody>
          <a:bodyPr/>
          <a:lstStyle/>
          <a:p>
            <a:pPr algn="just">
              <a:lnSpc>
                <a:spcPct val="150000"/>
              </a:lnSpc>
            </a:pPr>
            <a:r>
              <a:rPr lang="en-GB" altLang="en-US" sz="2400">
                <a:cs typeface="Times New Roman" panose="02020603050405020304" pitchFamily="18" charset="0"/>
              </a:rPr>
              <a:t>During this call tell your candidate what you have gleaned from your client’s call (the day before) and remind them of WHY they have applied for the role. </a:t>
            </a:r>
          </a:p>
          <a:p>
            <a:pPr algn="just">
              <a:lnSpc>
                <a:spcPct val="150000"/>
              </a:lnSpc>
            </a:pPr>
            <a:r>
              <a:rPr lang="en-GB" altLang="en-US" sz="2400">
                <a:cs typeface="Times New Roman" panose="02020603050405020304" pitchFamily="18" charset="0"/>
              </a:rPr>
              <a:t>You are now trying to form a bond with the candidate so that they will perform well for you at interview and more importantly they will give you honest and unguarded feedback after the interview.</a:t>
            </a:r>
          </a:p>
          <a:p>
            <a:pPr algn="just">
              <a:lnSpc>
                <a:spcPct val="150000"/>
              </a:lnSpc>
            </a:pPr>
            <a:r>
              <a:rPr lang="en-GB" altLang="en-US" sz="2400" b="1">
                <a:cs typeface="Times New Roman" panose="02020603050405020304" pitchFamily="18" charset="0"/>
              </a:rPr>
              <a:t>Insist they call you straight after the interview.</a:t>
            </a:r>
          </a:p>
          <a:p>
            <a:pPr algn="just">
              <a:lnSpc>
                <a:spcPct val="150000"/>
              </a:lnSpc>
              <a:spcAft>
                <a:spcPts val="1000"/>
              </a:spcAft>
            </a:pPr>
            <a:endParaRPr lang="en-GB" altLang="en-US" sz="2400">
              <a:cs typeface="Times New Roman" panose="02020603050405020304"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a:extLst>
              <a:ext uri="{FF2B5EF4-FFF2-40B4-BE49-F238E27FC236}">
                <a16:creationId xmlns:a16="http://schemas.microsoft.com/office/drawing/2014/main" id="{E8EA4F05-D854-4F44-89F2-151B8CFEFD1B}"/>
              </a:ext>
            </a:extLst>
          </p:cNvPr>
          <p:cNvSpPr>
            <a:spLocks noGrp="1" noChangeArrowheads="1"/>
          </p:cNvSpPr>
          <p:nvPr>
            <p:ph type="title"/>
          </p:nvPr>
        </p:nvSpPr>
        <p:spPr>
          <a:xfrm>
            <a:off x="444500" y="333375"/>
            <a:ext cx="8229600" cy="1143000"/>
          </a:xfrm>
        </p:spPr>
        <p:txBody>
          <a:bodyPr/>
          <a:lstStyle/>
          <a:p>
            <a:r>
              <a:rPr lang="en-GB" altLang="en-US" sz="3600"/>
              <a:t>What happens at the </a:t>
            </a:r>
            <a:br>
              <a:rPr lang="en-GB" altLang="en-US" sz="3600"/>
            </a:br>
            <a:r>
              <a:rPr lang="en-GB" altLang="en-US" sz="3600"/>
              <a:t>interview</a:t>
            </a:r>
          </a:p>
        </p:txBody>
      </p:sp>
      <p:sp>
        <p:nvSpPr>
          <p:cNvPr id="10243" name="Content Placeholder 2">
            <a:extLst>
              <a:ext uri="{FF2B5EF4-FFF2-40B4-BE49-F238E27FC236}">
                <a16:creationId xmlns:a16="http://schemas.microsoft.com/office/drawing/2014/main" id="{11F4998A-9032-4305-8E42-72C1CE6131AA}"/>
              </a:ext>
            </a:extLst>
          </p:cNvPr>
          <p:cNvSpPr>
            <a:spLocks noGrp="1" noChangeArrowheads="1"/>
          </p:cNvSpPr>
          <p:nvPr>
            <p:ph idx="1"/>
          </p:nvPr>
        </p:nvSpPr>
        <p:spPr>
          <a:xfrm>
            <a:off x="469900" y="1476375"/>
            <a:ext cx="8229600" cy="4760913"/>
          </a:xfrm>
        </p:spPr>
        <p:txBody>
          <a:bodyPr/>
          <a:lstStyle/>
          <a:p>
            <a:pPr algn="just">
              <a:lnSpc>
                <a:spcPct val="150000"/>
              </a:lnSpc>
            </a:pPr>
            <a:r>
              <a:rPr lang="en-GB" altLang="en-US" sz="2400">
                <a:cs typeface="Times New Roman" panose="02020603050405020304" pitchFamily="18" charset="0"/>
              </a:rPr>
              <a:t>At the interview the company will select the person that they LIKE and this will rarely have anything to do with the CV or the job description.</a:t>
            </a:r>
          </a:p>
          <a:p>
            <a:pPr algn="just">
              <a:lnSpc>
                <a:spcPct val="150000"/>
              </a:lnSpc>
            </a:pPr>
            <a:r>
              <a:rPr lang="en-GB" altLang="en-US" sz="2400">
                <a:cs typeface="Times New Roman" panose="02020603050405020304" pitchFamily="18" charset="0"/>
              </a:rPr>
              <a:t>It is important therefore, that the AES candidate knows that human nature dictates, that the company is more likely to LIKE a positive, proactive and enthusiastic candidate who is polite.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DEF2000-63A2-462A-B92F-D0068D2A39FC}"/>
              </a:ext>
            </a:extLst>
          </p:cNvPr>
          <p:cNvSpPr>
            <a:spLocks noGrp="1" noChangeArrowheads="1"/>
          </p:cNvSpPr>
          <p:nvPr>
            <p:ph type="title"/>
          </p:nvPr>
        </p:nvSpPr>
        <p:spPr>
          <a:xfrm>
            <a:off x="444500" y="333375"/>
            <a:ext cx="8229600" cy="1143000"/>
          </a:xfrm>
        </p:spPr>
        <p:txBody>
          <a:bodyPr/>
          <a:lstStyle/>
          <a:p>
            <a:r>
              <a:rPr lang="en-GB" altLang="en-US" sz="3600"/>
              <a:t>What happens at the </a:t>
            </a:r>
            <a:br>
              <a:rPr lang="en-GB" altLang="en-US" sz="3600"/>
            </a:br>
            <a:r>
              <a:rPr lang="en-GB" altLang="en-US" sz="3600"/>
              <a:t>interview – continued.</a:t>
            </a:r>
          </a:p>
        </p:txBody>
      </p:sp>
      <p:sp>
        <p:nvSpPr>
          <p:cNvPr id="11267" name="Content Placeholder 2">
            <a:extLst>
              <a:ext uri="{FF2B5EF4-FFF2-40B4-BE49-F238E27FC236}">
                <a16:creationId xmlns:a16="http://schemas.microsoft.com/office/drawing/2014/main" id="{627F1C32-F00A-486C-8AC7-68E4D94B29AF}"/>
              </a:ext>
            </a:extLst>
          </p:cNvPr>
          <p:cNvSpPr>
            <a:spLocks noGrp="1" noChangeArrowheads="1"/>
          </p:cNvSpPr>
          <p:nvPr>
            <p:ph idx="1"/>
          </p:nvPr>
        </p:nvSpPr>
        <p:spPr>
          <a:xfrm>
            <a:off x="469900" y="1476375"/>
            <a:ext cx="8229600" cy="4760913"/>
          </a:xfrm>
        </p:spPr>
        <p:txBody>
          <a:bodyPr/>
          <a:lstStyle/>
          <a:p>
            <a:pPr algn="just">
              <a:lnSpc>
                <a:spcPct val="150000"/>
              </a:lnSpc>
            </a:pPr>
            <a:r>
              <a:rPr lang="en-GB" altLang="en-US" sz="2400">
                <a:cs typeface="Times New Roman" panose="02020603050405020304" pitchFamily="18" charset="0"/>
              </a:rPr>
              <a:t> Make certain that the candidate is aware at the interview that if they like the role they should tell the person and thank them for the opportunity.  </a:t>
            </a:r>
          </a:p>
          <a:p>
            <a:pPr algn="just">
              <a:lnSpc>
                <a:spcPct val="150000"/>
              </a:lnSpc>
            </a:pPr>
            <a:r>
              <a:rPr lang="en-GB" altLang="en-US" sz="2400">
                <a:cs typeface="Times New Roman" panose="02020603050405020304" pitchFamily="18" charset="0"/>
              </a:rPr>
              <a:t> You can’t do the interview for the candidate but you can certainly influence how the candidate and the customer will react to each other if you handle this process well.</a:t>
            </a:r>
          </a:p>
          <a:p>
            <a:pPr algn="just">
              <a:lnSpc>
                <a:spcPct val="150000"/>
              </a:lnSpc>
            </a:pPr>
            <a:endParaRPr lang="en-GB" altLang="en-US" sz="2400">
              <a:cs typeface="Times New Roman" panose="02020603050405020304" pitchFamily="18" charset="0"/>
            </a:endParaRPr>
          </a:p>
        </p:txBody>
      </p:sp>
    </p:spTree>
  </p:cSld>
  <p:clrMapOvr>
    <a:masterClrMapping/>
  </p:clrMapOvr>
</p:sld>
</file>

<file path=ppt/theme/theme1.xml><?xml version="1.0" encoding="utf-8"?>
<a:theme xmlns:a="http://schemas.openxmlformats.org/drawingml/2006/main" name="Default Design">
  <a:themeElements>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9623</TotalTime>
  <Words>1038</Words>
  <Application>Microsoft Office PowerPoint</Application>
  <PresentationFormat>On-screen Show (4:3)</PresentationFormat>
  <Paragraphs>60</Paragraphs>
  <Slides>14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14</vt:i4>
      </vt:variant>
    </vt:vector>
  </HeadingPairs>
  <TitlesOfParts>
    <vt:vector size="19" baseType="lpstr">
      <vt:lpstr>Arial</vt:lpstr>
      <vt:lpstr>Times New Roman</vt:lpstr>
      <vt:lpstr>Calibri</vt:lpstr>
      <vt:lpstr>Symbol</vt:lpstr>
      <vt:lpstr>Default Design</vt:lpstr>
      <vt:lpstr>Module 18 – Interview  process.</vt:lpstr>
      <vt:lpstr>The Objectives of an  interview.</vt:lpstr>
      <vt:lpstr>Objectives continued.</vt:lpstr>
      <vt:lpstr>Pre-Interview process</vt:lpstr>
      <vt:lpstr>Pre-Interview process  Continued.</vt:lpstr>
      <vt:lpstr>Pre-Interview process  continued.</vt:lpstr>
      <vt:lpstr>Pre-Interview process  continued.</vt:lpstr>
      <vt:lpstr>What happens at the  interview</vt:lpstr>
      <vt:lpstr>What happens at the  interview – continued.</vt:lpstr>
      <vt:lpstr>Post - interview process.</vt:lpstr>
      <vt:lpstr>Post - interview process –  candidate, continued.</vt:lpstr>
      <vt:lpstr>Post - interview process –  company.</vt:lpstr>
      <vt:lpstr>Post - interview process –  company, continued.</vt:lpstr>
      <vt:lpstr>Post - interview process –  company, continued.</vt:lpstr>
    </vt:vector>
  </TitlesOfParts>
  <Company>Hill McGlynn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ecampbell</dc:creator>
  <cp:lastModifiedBy>Will Burton</cp:lastModifiedBy>
  <cp:revision>217</cp:revision>
  <dcterms:created xsi:type="dcterms:W3CDTF">2006-03-01T16:20:54Z</dcterms:created>
  <dcterms:modified xsi:type="dcterms:W3CDTF">2021-07-20T12:23:27Z</dcterms:modified>
</cp:coreProperties>
</file>