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67" r:id="rId2"/>
    <p:sldId id="385" r:id="rId3"/>
    <p:sldId id="369" r:id="rId4"/>
    <p:sldId id="379" r:id="rId5"/>
    <p:sldId id="386"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p:cViewPr varScale="1">
        <p:scale>
          <a:sx n="72" d="100"/>
          <a:sy n="72" d="100"/>
        </p:scale>
        <p:origin x="135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AAB5564-44C8-4DE5-ADF4-D234CAEB8956}"/>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a:extLst>
              <a:ext uri="{FF2B5EF4-FFF2-40B4-BE49-F238E27FC236}">
                <a16:creationId xmlns:a16="http://schemas.microsoft.com/office/drawing/2014/main" id="{1A88A5BE-F066-4BB1-AB56-151F194105F5}"/>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F084754E-6DEE-4822-9143-0F595E22DA05}"/>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2C68CDB1-A4A7-4406-9DA8-087CEC646DB1}"/>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a:extLst>
              <a:ext uri="{FF2B5EF4-FFF2-40B4-BE49-F238E27FC236}">
                <a16:creationId xmlns:a16="http://schemas.microsoft.com/office/drawing/2014/main" id="{17113015-8846-42EB-88EA-16AEDE951B48}"/>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a:extLst>
              <a:ext uri="{FF2B5EF4-FFF2-40B4-BE49-F238E27FC236}">
                <a16:creationId xmlns:a16="http://schemas.microsoft.com/office/drawing/2014/main" id="{EBADF63E-7E3E-4EB6-9F52-D97DF7B98580}"/>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4597AB6-E4AC-4A47-9F59-6F1DA1C7C85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507B06D8-8103-426F-A36D-924B18752E7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9404EE2-ECA8-4D01-A919-4DBA2D8F210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2E8D6E2-3867-46CA-AAC6-91343509C75C}"/>
              </a:ext>
            </a:extLst>
          </p:cNvPr>
          <p:cNvSpPr>
            <a:spLocks noGrp="1" noChangeArrowheads="1"/>
          </p:cNvSpPr>
          <p:nvPr>
            <p:ph type="sldNum" sz="quarter" idx="12"/>
          </p:nvPr>
        </p:nvSpPr>
        <p:spPr>
          <a:ln/>
        </p:spPr>
        <p:txBody>
          <a:bodyPr/>
          <a:lstStyle>
            <a:lvl1pPr>
              <a:defRPr/>
            </a:lvl1pPr>
          </a:lstStyle>
          <a:p>
            <a:pPr>
              <a:defRPr/>
            </a:pPr>
            <a:fld id="{2A7F71E5-4DE5-42E7-A057-EB2BA13EB0EF}" type="slidenum">
              <a:rPr lang="en-US" altLang="en-US"/>
              <a:pPr>
                <a:defRPr/>
              </a:pPr>
              <a:t>‹#›</a:t>
            </a:fld>
            <a:endParaRPr lang="en-US" altLang="en-US"/>
          </a:p>
        </p:txBody>
      </p:sp>
    </p:spTree>
    <p:extLst>
      <p:ext uri="{BB962C8B-B14F-4D97-AF65-F5344CB8AC3E}">
        <p14:creationId xmlns:p14="http://schemas.microsoft.com/office/powerpoint/2010/main" val="9404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AE2F5014-6F56-4E71-887A-C13A6F0E4D5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B6179E2-666A-4A56-BF38-3CC8F6F227E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17EA585-B344-4225-AEEA-9A716BA451C6}"/>
              </a:ext>
            </a:extLst>
          </p:cNvPr>
          <p:cNvSpPr>
            <a:spLocks noGrp="1" noChangeArrowheads="1"/>
          </p:cNvSpPr>
          <p:nvPr>
            <p:ph type="sldNum" sz="quarter" idx="12"/>
          </p:nvPr>
        </p:nvSpPr>
        <p:spPr>
          <a:ln/>
        </p:spPr>
        <p:txBody>
          <a:bodyPr/>
          <a:lstStyle>
            <a:lvl1pPr>
              <a:defRPr/>
            </a:lvl1pPr>
          </a:lstStyle>
          <a:p>
            <a:pPr>
              <a:defRPr/>
            </a:pPr>
            <a:fld id="{0F6E5F62-AD9B-4D93-ABBD-E3C3713A84BA}" type="slidenum">
              <a:rPr lang="en-US" altLang="en-US"/>
              <a:pPr>
                <a:defRPr/>
              </a:pPr>
              <a:t>‹#›</a:t>
            </a:fld>
            <a:endParaRPr lang="en-US" altLang="en-US"/>
          </a:p>
        </p:txBody>
      </p:sp>
    </p:spTree>
    <p:extLst>
      <p:ext uri="{BB962C8B-B14F-4D97-AF65-F5344CB8AC3E}">
        <p14:creationId xmlns:p14="http://schemas.microsoft.com/office/powerpoint/2010/main" val="3140466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D43381BD-FD74-44C0-AD64-D1FA3802BB7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C854885-ADDC-496A-8914-0A364C83339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3B9136A-6BD7-4106-9F21-F50EE3C0A55B}"/>
              </a:ext>
            </a:extLst>
          </p:cNvPr>
          <p:cNvSpPr>
            <a:spLocks noGrp="1" noChangeArrowheads="1"/>
          </p:cNvSpPr>
          <p:nvPr>
            <p:ph type="sldNum" sz="quarter" idx="12"/>
          </p:nvPr>
        </p:nvSpPr>
        <p:spPr>
          <a:ln/>
        </p:spPr>
        <p:txBody>
          <a:bodyPr/>
          <a:lstStyle>
            <a:lvl1pPr>
              <a:defRPr/>
            </a:lvl1pPr>
          </a:lstStyle>
          <a:p>
            <a:pPr>
              <a:defRPr/>
            </a:pPr>
            <a:fld id="{A791F88D-DC54-46E5-9E50-317E79CBBB9C}" type="slidenum">
              <a:rPr lang="en-US" altLang="en-US"/>
              <a:pPr>
                <a:defRPr/>
              </a:pPr>
              <a:t>‹#›</a:t>
            </a:fld>
            <a:endParaRPr lang="en-US" altLang="en-US"/>
          </a:p>
        </p:txBody>
      </p:sp>
    </p:spTree>
    <p:extLst>
      <p:ext uri="{BB962C8B-B14F-4D97-AF65-F5344CB8AC3E}">
        <p14:creationId xmlns:p14="http://schemas.microsoft.com/office/powerpoint/2010/main" val="434585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31661EE8-3BF4-4FA2-BFFD-5C4D2D6631E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0A49DC6-313D-4A5E-B671-4B1FF506992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3914C53-A82F-4E98-899C-485EA7132D70}"/>
              </a:ext>
            </a:extLst>
          </p:cNvPr>
          <p:cNvSpPr>
            <a:spLocks noGrp="1" noChangeArrowheads="1"/>
          </p:cNvSpPr>
          <p:nvPr>
            <p:ph type="sldNum" sz="quarter" idx="12"/>
          </p:nvPr>
        </p:nvSpPr>
        <p:spPr>
          <a:ln/>
        </p:spPr>
        <p:txBody>
          <a:bodyPr/>
          <a:lstStyle>
            <a:lvl1pPr>
              <a:defRPr/>
            </a:lvl1pPr>
          </a:lstStyle>
          <a:p>
            <a:pPr>
              <a:defRPr/>
            </a:pPr>
            <a:fld id="{B6E8405A-F96A-46E3-B524-48C8C79526D0}" type="slidenum">
              <a:rPr lang="en-US" altLang="en-US"/>
              <a:pPr>
                <a:defRPr/>
              </a:pPr>
              <a:t>‹#›</a:t>
            </a:fld>
            <a:endParaRPr lang="en-US" altLang="en-US"/>
          </a:p>
        </p:txBody>
      </p:sp>
    </p:spTree>
    <p:extLst>
      <p:ext uri="{BB962C8B-B14F-4D97-AF65-F5344CB8AC3E}">
        <p14:creationId xmlns:p14="http://schemas.microsoft.com/office/powerpoint/2010/main" val="95078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E368597D-8C01-4386-980C-42FAF9945C2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0A63667-FEB4-4A9A-A8AA-8C2352A5F70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58D0D73-A65D-4BEA-ABE4-08B3106DCDF7}"/>
              </a:ext>
            </a:extLst>
          </p:cNvPr>
          <p:cNvSpPr>
            <a:spLocks noGrp="1" noChangeArrowheads="1"/>
          </p:cNvSpPr>
          <p:nvPr>
            <p:ph type="sldNum" sz="quarter" idx="12"/>
          </p:nvPr>
        </p:nvSpPr>
        <p:spPr>
          <a:ln/>
        </p:spPr>
        <p:txBody>
          <a:bodyPr/>
          <a:lstStyle>
            <a:lvl1pPr>
              <a:defRPr/>
            </a:lvl1pPr>
          </a:lstStyle>
          <a:p>
            <a:pPr>
              <a:defRPr/>
            </a:pPr>
            <a:fld id="{839569D6-6B29-476C-B7ED-67E7D787A072}" type="slidenum">
              <a:rPr lang="en-US" altLang="en-US"/>
              <a:pPr>
                <a:defRPr/>
              </a:pPr>
              <a:t>‹#›</a:t>
            </a:fld>
            <a:endParaRPr lang="en-US" altLang="en-US"/>
          </a:p>
        </p:txBody>
      </p:sp>
    </p:spTree>
    <p:extLst>
      <p:ext uri="{BB962C8B-B14F-4D97-AF65-F5344CB8AC3E}">
        <p14:creationId xmlns:p14="http://schemas.microsoft.com/office/powerpoint/2010/main" val="286742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AE90B8B-43A6-4B9A-A4F2-A56709D5643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39E6B5A-41A1-40AF-9604-A3D6CA6D291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A452310-40CD-49D7-9738-564CD6551447}"/>
              </a:ext>
            </a:extLst>
          </p:cNvPr>
          <p:cNvSpPr>
            <a:spLocks noGrp="1" noChangeArrowheads="1"/>
          </p:cNvSpPr>
          <p:nvPr>
            <p:ph type="sldNum" sz="quarter" idx="12"/>
          </p:nvPr>
        </p:nvSpPr>
        <p:spPr>
          <a:ln/>
        </p:spPr>
        <p:txBody>
          <a:bodyPr/>
          <a:lstStyle>
            <a:lvl1pPr>
              <a:defRPr/>
            </a:lvl1pPr>
          </a:lstStyle>
          <a:p>
            <a:pPr>
              <a:defRPr/>
            </a:pPr>
            <a:fld id="{D0799EC0-F432-4984-8991-D6C0E46084CD}" type="slidenum">
              <a:rPr lang="en-US" altLang="en-US"/>
              <a:pPr>
                <a:defRPr/>
              </a:pPr>
              <a:t>‹#›</a:t>
            </a:fld>
            <a:endParaRPr lang="en-US" altLang="en-US"/>
          </a:p>
        </p:txBody>
      </p:sp>
    </p:spTree>
    <p:extLst>
      <p:ext uri="{BB962C8B-B14F-4D97-AF65-F5344CB8AC3E}">
        <p14:creationId xmlns:p14="http://schemas.microsoft.com/office/powerpoint/2010/main" val="974525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CD1AEFB1-A1C6-4FD6-A990-1C50F465428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3DF592C-5F08-4D88-AB7B-47152CEEFEE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5976617-65DB-4A26-8DE4-1BB61EE37134}"/>
              </a:ext>
            </a:extLst>
          </p:cNvPr>
          <p:cNvSpPr>
            <a:spLocks noGrp="1" noChangeArrowheads="1"/>
          </p:cNvSpPr>
          <p:nvPr>
            <p:ph type="sldNum" sz="quarter" idx="12"/>
          </p:nvPr>
        </p:nvSpPr>
        <p:spPr>
          <a:ln/>
        </p:spPr>
        <p:txBody>
          <a:bodyPr/>
          <a:lstStyle>
            <a:lvl1pPr>
              <a:defRPr/>
            </a:lvl1pPr>
          </a:lstStyle>
          <a:p>
            <a:pPr>
              <a:defRPr/>
            </a:pPr>
            <a:fld id="{EB8EE246-9525-4EEC-9D34-5C0532E5126E}" type="slidenum">
              <a:rPr lang="en-US" altLang="en-US"/>
              <a:pPr>
                <a:defRPr/>
              </a:pPr>
              <a:t>‹#›</a:t>
            </a:fld>
            <a:endParaRPr lang="en-US" altLang="en-US"/>
          </a:p>
        </p:txBody>
      </p:sp>
    </p:spTree>
    <p:extLst>
      <p:ext uri="{BB962C8B-B14F-4D97-AF65-F5344CB8AC3E}">
        <p14:creationId xmlns:p14="http://schemas.microsoft.com/office/powerpoint/2010/main" val="209495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63D7F1EA-CE0C-4433-B343-1F478846EF99}"/>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A6613613-8410-424A-98F5-910994AA1C7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A5735708-2610-44A3-AE08-4E70D9116DD1}"/>
              </a:ext>
            </a:extLst>
          </p:cNvPr>
          <p:cNvSpPr>
            <a:spLocks noGrp="1" noChangeArrowheads="1"/>
          </p:cNvSpPr>
          <p:nvPr>
            <p:ph type="sldNum" sz="quarter" idx="12"/>
          </p:nvPr>
        </p:nvSpPr>
        <p:spPr>
          <a:ln/>
        </p:spPr>
        <p:txBody>
          <a:bodyPr/>
          <a:lstStyle>
            <a:lvl1pPr>
              <a:defRPr/>
            </a:lvl1pPr>
          </a:lstStyle>
          <a:p>
            <a:pPr>
              <a:defRPr/>
            </a:pPr>
            <a:fld id="{E6DCD0D9-34D1-43FC-A4B0-E242D4493C5C}" type="slidenum">
              <a:rPr lang="en-US" altLang="en-US"/>
              <a:pPr>
                <a:defRPr/>
              </a:pPr>
              <a:t>‹#›</a:t>
            </a:fld>
            <a:endParaRPr lang="en-US" altLang="en-US"/>
          </a:p>
        </p:txBody>
      </p:sp>
    </p:spTree>
    <p:extLst>
      <p:ext uri="{BB962C8B-B14F-4D97-AF65-F5344CB8AC3E}">
        <p14:creationId xmlns:p14="http://schemas.microsoft.com/office/powerpoint/2010/main" val="1465065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99AF97BA-1C27-4F77-B736-B5013C54293A}"/>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DC7507AA-90ED-474B-81AC-DA94659894F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7C270899-5BEC-4909-9E2C-19B7BC31DC8E}"/>
              </a:ext>
            </a:extLst>
          </p:cNvPr>
          <p:cNvSpPr>
            <a:spLocks noGrp="1" noChangeArrowheads="1"/>
          </p:cNvSpPr>
          <p:nvPr>
            <p:ph type="sldNum" sz="quarter" idx="12"/>
          </p:nvPr>
        </p:nvSpPr>
        <p:spPr>
          <a:ln/>
        </p:spPr>
        <p:txBody>
          <a:bodyPr/>
          <a:lstStyle>
            <a:lvl1pPr>
              <a:defRPr/>
            </a:lvl1pPr>
          </a:lstStyle>
          <a:p>
            <a:pPr>
              <a:defRPr/>
            </a:pPr>
            <a:fld id="{3F87B1A7-D82B-4FD0-A8E1-D64A72DC343A}" type="slidenum">
              <a:rPr lang="en-US" altLang="en-US"/>
              <a:pPr>
                <a:defRPr/>
              </a:pPr>
              <a:t>‹#›</a:t>
            </a:fld>
            <a:endParaRPr lang="en-US" altLang="en-US"/>
          </a:p>
        </p:txBody>
      </p:sp>
    </p:spTree>
    <p:extLst>
      <p:ext uri="{BB962C8B-B14F-4D97-AF65-F5344CB8AC3E}">
        <p14:creationId xmlns:p14="http://schemas.microsoft.com/office/powerpoint/2010/main" val="3300368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9CDD04A-9A29-45BF-95DF-4E91BA5CE112}"/>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CD7CBE9E-40EE-4AA5-8011-5FB87A56B37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A66AAEDB-416B-4362-9914-2B97AE3A6FE2}"/>
              </a:ext>
            </a:extLst>
          </p:cNvPr>
          <p:cNvSpPr>
            <a:spLocks noGrp="1" noChangeArrowheads="1"/>
          </p:cNvSpPr>
          <p:nvPr>
            <p:ph type="sldNum" sz="quarter" idx="12"/>
          </p:nvPr>
        </p:nvSpPr>
        <p:spPr>
          <a:ln/>
        </p:spPr>
        <p:txBody>
          <a:bodyPr/>
          <a:lstStyle>
            <a:lvl1pPr>
              <a:defRPr/>
            </a:lvl1pPr>
          </a:lstStyle>
          <a:p>
            <a:pPr>
              <a:defRPr/>
            </a:pPr>
            <a:fld id="{4F5EF898-D193-4C71-B138-DD88C1F82080}" type="slidenum">
              <a:rPr lang="en-US" altLang="en-US"/>
              <a:pPr>
                <a:defRPr/>
              </a:pPr>
              <a:t>‹#›</a:t>
            </a:fld>
            <a:endParaRPr lang="en-US" altLang="en-US"/>
          </a:p>
        </p:txBody>
      </p:sp>
    </p:spTree>
    <p:extLst>
      <p:ext uri="{BB962C8B-B14F-4D97-AF65-F5344CB8AC3E}">
        <p14:creationId xmlns:p14="http://schemas.microsoft.com/office/powerpoint/2010/main" val="1689847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8FC575B-F994-4188-BC59-E958FD4C0F0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45EB679-D4FB-4CC6-BAB1-E121018066B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0A7215F-B40C-4A9A-A524-845A50F521A2}"/>
              </a:ext>
            </a:extLst>
          </p:cNvPr>
          <p:cNvSpPr>
            <a:spLocks noGrp="1" noChangeArrowheads="1"/>
          </p:cNvSpPr>
          <p:nvPr>
            <p:ph type="sldNum" sz="quarter" idx="12"/>
          </p:nvPr>
        </p:nvSpPr>
        <p:spPr>
          <a:ln/>
        </p:spPr>
        <p:txBody>
          <a:bodyPr/>
          <a:lstStyle>
            <a:lvl1pPr>
              <a:defRPr/>
            </a:lvl1pPr>
          </a:lstStyle>
          <a:p>
            <a:pPr>
              <a:defRPr/>
            </a:pPr>
            <a:fld id="{DB758DA6-024B-41C7-BD21-8D6DD451F8AC}" type="slidenum">
              <a:rPr lang="en-US" altLang="en-US"/>
              <a:pPr>
                <a:defRPr/>
              </a:pPr>
              <a:t>‹#›</a:t>
            </a:fld>
            <a:endParaRPr lang="en-US" altLang="en-US"/>
          </a:p>
        </p:txBody>
      </p:sp>
    </p:spTree>
    <p:extLst>
      <p:ext uri="{BB962C8B-B14F-4D97-AF65-F5344CB8AC3E}">
        <p14:creationId xmlns:p14="http://schemas.microsoft.com/office/powerpoint/2010/main" val="3288663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295A606-A2C1-4CAF-8F3E-52BA38522DC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8AD4F54-F5DC-4515-8814-D67E7875E3A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8B41F35-BF60-48E3-AB2A-D31B11679A11}"/>
              </a:ext>
            </a:extLst>
          </p:cNvPr>
          <p:cNvSpPr>
            <a:spLocks noGrp="1" noChangeArrowheads="1"/>
          </p:cNvSpPr>
          <p:nvPr>
            <p:ph type="sldNum" sz="quarter" idx="12"/>
          </p:nvPr>
        </p:nvSpPr>
        <p:spPr>
          <a:ln/>
        </p:spPr>
        <p:txBody>
          <a:bodyPr/>
          <a:lstStyle>
            <a:lvl1pPr>
              <a:defRPr/>
            </a:lvl1pPr>
          </a:lstStyle>
          <a:p>
            <a:pPr>
              <a:defRPr/>
            </a:pPr>
            <a:fld id="{FC0C27FA-E828-46FE-96B3-24D1C54C615F}" type="slidenum">
              <a:rPr lang="en-US" altLang="en-US"/>
              <a:pPr>
                <a:defRPr/>
              </a:pPr>
              <a:t>‹#›</a:t>
            </a:fld>
            <a:endParaRPr lang="en-US" altLang="en-US"/>
          </a:p>
        </p:txBody>
      </p:sp>
    </p:spTree>
    <p:extLst>
      <p:ext uri="{BB962C8B-B14F-4D97-AF65-F5344CB8AC3E}">
        <p14:creationId xmlns:p14="http://schemas.microsoft.com/office/powerpoint/2010/main" val="630888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EF2A28D-4FC2-49BD-A452-A748C95C693E}"/>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3FD3EC5A-FA14-45DE-B596-027C40180D98}"/>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AF6484B-BAA7-4C25-B102-87B4F67DC4A8}"/>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11985D83-6A08-4C9E-872B-51271F9CDEEE}"/>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CB75EC27-0018-43E1-8DD0-AE94847651EA}"/>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E4528432-19AA-4A75-BD5A-CF2892437A03}" type="slidenum">
              <a:rPr lang="en-US" altLang="en-US"/>
              <a:pPr>
                <a:defRPr/>
              </a:pPr>
              <a:t>‹#›</a:t>
            </a:fld>
            <a:endParaRPr lang="en-US" altLang="en-US"/>
          </a:p>
        </p:txBody>
      </p:sp>
      <p:pic>
        <p:nvPicPr>
          <p:cNvPr id="1031" name="Picture 7" descr="aes">
            <a:extLst>
              <a:ext uri="{FF2B5EF4-FFF2-40B4-BE49-F238E27FC236}">
                <a16:creationId xmlns:a16="http://schemas.microsoft.com/office/drawing/2014/main" id="{09B99C75-2BC3-401F-ACF5-C1CEC769C1BD}"/>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24750" y="260350"/>
            <a:ext cx="1223963"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107E0AF-C5FD-4E18-8DBB-6E3811AF3E0E}"/>
              </a:ext>
            </a:extLst>
          </p:cNvPr>
          <p:cNvSpPr>
            <a:spLocks noGrp="1" noChangeArrowheads="1"/>
          </p:cNvSpPr>
          <p:nvPr>
            <p:ph type="title"/>
          </p:nvPr>
        </p:nvSpPr>
        <p:spPr/>
        <p:txBody>
          <a:bodyPr/>
          <a:lstStyle/>
          <a:p>
            <a:pPr eaLnBrk="1" hangingPunct="1"/>
            <a:r>
              <a:rPr lang="en-GB" altLang="en-US" sz="3600"/>
              <a:t>Module 16 – Re-evaluate and overcome objections.</a:t>
            </a:r>
          </a:p>
        </p:txBody>
      </p:sp>
      <p:sp>
        <p:nvSpPr>
          <p:cNvPr id="3075" name="Rectangle 3">
            <a:extLst>
              <a:ext uri="{FF2B5EF4-FFF2-40B4-BE49-F238E27FC236}">
                <a16:creationId xmlns:a16="http://schemas.microsoft.com/office/drawing/2014/main" id="{927C758E-E344-4F29-90F0-1FE5EDC315CE}"/>
              </a:ext>
            </a:extLst>
          </p:cNvPr>
          <p:cNvSpPr>
            <a:spLocks noGrp="1" noChangeArrowheads="1"/>
          </p:cNvSpPr>
          <p:nvPr>
            <p:ph type="body" idx="1"/>
          </p:nvPr>
        </p:nvSpPr>
        <p:spPr>
          <a:xfrm>
            <a:off x="457200" y="1600200"/>
            <a:ext cx="8229600" cy="4637088"/>
          </a:xfrm>
        </p:spPr>
        <p:txBody>
          <a:bodyPr/>
          <a:lstStyle/>
          <a:p>
            <a:pPr marL="0" indent="0" eaLnBrk="1" hangingPunct="1">
              <a:buFontTx/>
              <a:buNone/>
            </a:pPr>
            <a:r>
              <a:rPr lang="en-GB" altLang="en-US" sz="2800">
                <a:cs typeface="Times New Roman" panose="02020603050405020304" pitchFamily="18" charset="0"/>
              </a:rPr>
              <a:t>It would be rare to take a brief from a company, turn it into an evaluated role and then send the first one or two CVs in and make a sale. </a:t>
            </a:r>
          </a:p>
          <a:p>
            <a:pPr marL="0" indent="0" eaLnBrk="1" hangingPunct="1">
              <a:buFontTx/>
              <a:buNone/>
            </a:pPr>
            <a:endParaRPr lang="en-GB" altLang="en-US" sz="2800">
              <a:cs typeface="Times New Roman" panose="02020603050405020304" pitchFamily="18" charset="0"/>
            </a:endParaRPr>
          </a:p>
          <a:p>
            <a:pPr marL="0" indent="0" eaLnBrk="1" hangingPunct="1">
              <a:buFontTx/>
              <a:buNone/>
            </a:pPr>
            <a:r>
              <a:rPr lang="en-US" altLang="en-US" sz="2800">
                <a:cs typeface="Times New Roman" panose="02020603050405020304" pitchFamily="18" charset="0"/>
              </a:rPr>
              <a:t>It is more natural for someone viewing your CVs to raise objections rather than finding reasons to interview the person; you have to overcome these objections otherwise, you will get into a pattern of just sending in CVs and hoping for the best.</a:t>
            </a:r>
          </a:p>
          <a:p>
            <a:pPr marL="0" indent="0" eaLnBrk="1" hangingPunct="1">
              <a:buFontTx/>
              <a:buNone/>
            </a:pPr>
            <a:endParaRPr lang="en-GB" altLang="en-U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CC5813F-AA56-434F-935C-059C2D72D598}"/>
              </a:ext>
            </a:extLst>
          </p:cNvPr>
          <p:cNvSpPr>
            <a:spLocks noGrp="1" noChangeArrowheads="1"/>
          </p:cNvSpPr>
          <p:nvPr>
            <p:ph type="title"/>
          </p:nvPr>
        </p:nvSpPr>
        <p:spPr/>
        <p:txBody>
          <a:bodyPr/>
          <a:lstStyle/>
          <a:p>
            <a:pPr eaLnBrk="1" hangingPunct="1"/>
            <a:r>
              <a:rPr lang="en-GB" altLang="en-US"/>
              <a:t>Test the reaction.</a:t>
            </a:r>
          </a:p>
        </p:txBody>
      </p:sp>
      <p:sp>
        <p:nvSpPr>
          <p:cNvPr id="4099" name="Rectangle 3">
            <a:extLst>
              <a:ext uri="{FF2B5EF4-FFF2-40B4-BE49-F238E27FC236}">
                <a16:creationId xmlns:a16="http://schemas.microsoft.com/office/drawing/2014/main" id="{55466BE7-4D84-4228-8EE1-575A7AEE57C5}"/>
              </a:ext>
            </a:extLst>
          </p:cNvPr>
          <p:cNvSpPr>
            <a:spLocks noGrp="1" noChangeArrowheads="1"/>
          </p:cNvSpPr>
          <p:nvPr>
            <p:ph type="body" idx="1"/>
          </p:nvPr>
        </p:nvSpPr>
        <p:spPr>
          <a:xfrm>
            <a:off x="492125" y="1557338"/>
            <a:ext cx="8229600" cy="4679950"/>
          </a:xfrm>
        </p:spPr>
        <p:txBody>
          <a:bodyPr/>
          <a:lstStyle/>
          <a:p>
            <a:pPr algn="just">
              <a:lnSpc>
                <a:spcPct val="150000"/>
              </a:lnSpc>
              <a:spcAft>
                <a:spcPts val="1000"/>
              </a:spcAft>
            </a:pPr>
            <a:r>
              <a:rPr lang="en-GB" altLang="en-US" sz="2400">
                <a:cs typeface="Times New Roman" panose="02020603050405020304" pitchFamily="18" charset="0"/>
              </a:rPr>
              <a:t>Up to this point you have identified a customer with wants (a vacancy) and hopefully NEEDS though the agreement statement and 2</a:t>
            </a:r>
            <a:r>
              <a:rPr lang="en-GB" altLang="en-US" sz="2400" baseline="30000">
                <a:cs typeface="Times New Roman" panose="02020603050405020304" pitchFamily="18" charset="0"/>
              </a:rPr>
              <a:t>nd</a:t>
            </a:r>
            <a:r>
              <a:rPr lang="en-GB" altLang="en-US" sz="2400">
                <a:cs typeface="Times New Roman" panose="02020603050405020304" pitchFamily="18" charset="0"/>
              </a:rPr>
              <a:t> phone call. </a:t>
            </a:r>
          </a:p>
          <a:p>
            <a:pPr algn="just">
              <a:lnSpc>
                <a:spcPct val="150000"/>
              </a:lnSpc>
              <a:spcAft>
                <a:spcPts val="1000"/>
              </a:spcAft>
            </a:pPr>
            <a:r>
              <a:rPr lang="en-GB" altLang="en-US" sz="2400">
                <a:cs typeface="Times New Roman" panose="02020603050405020304" pitchFamily="18" charset="0"/>
              </a:rPr>
              <a:t>After selling a CV to your customer you will now have a second chance to gauge the clients reaction for additional buying signals and assess; you now have to establish how far you take a customer. </a:t>
            </a:r>
            <a:endParaRPr lang="en-GB" altLang="en-US" sz="240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4CDB2CAF-BD2A-479C-AF7B-C0941A573EE2}"/>
              </a:ext>
            </a:extLst>
          </p:cNvPr>
          <p:cNvSpPr>
            <a:spLocks noGrp="1" noChangeArrowheads="1"/>
          </p:cNvSpPr>
          <p:nvPr>
            <p:ph type="title"/>
          </p:nvPr>
        </p:nvSpPr>
        <p:spPr/>
        <p:txBody>
          <a:bodyPr/>
          <a:lstStyle/>
          <a:p>
            <a:r>
              <a:rPr lang="en-GB" altLang="en-US" sz="3600"/>
              <a:t>Typical objections</a:t>
            </a:r>
          </a:p>
        </p:txBody>
      </p:sp>
      <p:sp>
        <p:nvSpPr>
          <p:cNvPr id="3" name="Content Placeholder 2">
            <a:extLst>
              <a:ext uri="{FF2B5EF4-FFF2-40B4-BE49-F238E27FC236}">
                <a16:creationId xmlns:a16="http://schemas.microsoft.com/office/drawing/2014/main" id="{1306D399-3040-4211-A684-A016A64A7AFD}"/>
              </a:ext>
            </a:extLst>
          </p:cNvPr>
          <p:cNvSpPr>
            <a:spLocks noGrp="1"/>
          </p:cNvSpPr>
          <p:nvPr>
            <p:ph idx="1"/>
          </p:nvPr>
        </p:nvSpPr>
        <p:spPr>
          <a:xfrm>
            <a:off x="469900" y="1557338"/>
            <a:ext cx="8229600" cy="4824412"/>
          </a:xfrm>
        </p:spPr>
        <p:txBody>
          <a:bodyPr/>
          <a:lstStyle/>
          <a:p>
            <a:pPr algn="just">
              <a:lnSpc>
                <a:spcPct val="150000"/>
              </a:lnSpc>
              <a:spcAft>
                <a:spcPts val="1000"/>
              </a:spcAft>
              <a:defRPr/>
            </a:pPr>
            <a:r>
              <a:rPr lang="en-GB" sz="2400" dirty="0">
                <a:ea typeface="Times New Roman" panose="02020603050405020304" pitchFamily="18" charset="0"/>
                <a:cs typeface="Times New Roman" panose="02020603050405020304" pitchFamily="18" charset="0"/>
              </a:rPr>
              <a:t>Didn’t have enough experience of ……</a:t>
            </a:r>
          </a:p>
          <a:p>
            <a:pPr algn="just">
              <a:lnSpc>
                <a:spcPct val="150000"/>
              </a:lnSpc>
              <a:spcAft>
                <a:spcPts val="1000"/>
              </a:spcAft>
              <a:defRPr/>
            </a:pPr>
            <a:r>
              <a:rPr lang="en-GB" sz="2400" dirty="0">
                <a:ea typeface="Times New Roman" panose="02020603050405020304" pitchFamily="18" charset="0"/>
                <a:cs typeface="Times New Roman" panose="02020603050405020304" pitchFamily="18" charset="0"/>
              </a:rPr>
              <a:t>Lives too far away and would probably leave if a more local job came up.</a:t>
            </a:r>
          </a:p>
          <a:p>
            <a:pPr algn="just">
              <a:lnSpc>
                <a:spcPct val="150000"/>
              </a:lnSpc>
              <a:spcAft>
                <a:spcPts val="1000"/>
              </a:spcAft>
              <a:defRPr/>
            </a:pPr>
            <a:r>
              <a:rPr lang="en-GB" sz="2400" dirty="0">
                <a:ea typeface="Times New Roman" panose="02020603050405020304" pitchFamily="18" charset="0"/>
                <a:cs typeface="Times New Roman" panose="02020603050405020304" pitchFamily="18" charset="0"/>
              </a:rPr>
              <a:t>Expensive for their limited experience.</a:t>
            </a:r>
          </a:p>
          <a:p>
            <a:pPr algn="just">
              <a:lnSpc>
                <a:spcPct val="150000"/>
              </a:lnSpc>
              <a:spcAft>
                <a:spcPts val="1000"/>
              </a:spcAft>
              <a:defRPr/>
            </a:pPr>
            <a:r>
              <a:rPr lang="en-GB" sz="2400" dirty="0">
                <a:ea typeface="Times New Roman" panose="02020603050405020304" pitchFamily="18" charset="0"/>
                <a:cs typeface="Times New Roman" panose="02020603050405020304" pitchFamily="18" charset="0"/>
              </a:rPr>
              <a:t>Don’t think they would fit in here.</a:t>
            </a:r>
          </a:p>
          <a:p>
            <a:pPr algn="just">
              <a:lnSpc>
                <a:spcPct val="150000"/>
              </a:lnSpc>
              <a:spcAft>
                <a:spcPts val="1000"/>
              </a:spcAft>
              <a:defRPr/>
            </a:pPr>
            <a:r>
              <a:rPr lang="en-GB" sz="2400" dirty="0">
                <a:ea typeface="Times New Roman" panose="02020603050405020304" pitchFamily="18" charset="0"/>
                <a:cs typeface="Times New Roman" panose="02020603050405020304" pitchFamily="18" charset="0"/>
              </a:rPr>
              <a:t>Didn’t like them.</a:t>
            </a:r>
          </a:p>
          <a:p>
            <a:pPr marL="0" indent="0" algn="just">
              <a:lnSpc>
                <a:spcPct val="150000"/>
              </a:lnSpc>
              <a:spcAft>
                <a:spcPts val="1000"/>
              </a:spcAft>
              <a:buFontTx/>
              <a:buNone/>
              <a:defRPr/>
            </a:pPr>
            <a:r>
              <a:rPr lang="en-GB" sz="2400" dirty="0">
                <a:ea typeface="Times New Roman" panose="02020603050405020304" pitchFamily="18" charset="0"/>
                <a:cs typeface="Times New Roman" panose="02020603050405020304" pitchFamily="18" charset="0"/>
              </a:rPr>
              <a:t>How do you overcome the above if they can be overcome?</a:t>
            </a:r>
          </a:p>
          <a:p>
            <a:pPr algn="just">
              <a:lnSpc>
                <a:spcPct val="150000"/>
              </a:lnSpc>
              <a:spcAft>
                <a:spcPts val="1000"/>
              </a:spcAft>
              <a:defRPr/>
            </a:pPr>
            <a:endParaRPr lang="en-GB" sz="2000" dirty="0">
              <a:latin typeface="Calibri" panose="020F0502020204030204" pitchFamily="34" charset="0"/>
              <a:ea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6EE4150-1CD8-4F69-8E24-41DA7A4C01E1}"/>
              </a:ext>
            </a:extLst>
          </p:cNvPr>
          <p:cNvSpPr>
            <a:spLocks noGrp="1" noChangeArrowheads="1"/>
          </p:cNvSpPr>
          <p:nvPr>
            <p:ph type="title"/>
          </p:nvPr>
        </p:nvSpPr>
        <p:spPr/>
        <p:txBody>
          <a:bodyPr/>
          <a:lstStyle/>
          <a:p>
            <a:pPr eaLnBrk="1" hangingPunct="1"/>
            <a:r>
              <a:rPr lang="en-GB" altLang="en-US" sz="3600"/>
              <a:t>Re-confirm the brief</a:t>
            </a:r>
          </a:p>
        </p:txBody>
      </p:sp>
      <p:sp>
        <p:nvSpPr>
          <p:cNvPr id="96259" name="Rectangle 3">
            <a:extLst>
              <a:ext uri="{FF2B5EF4-FFF2-40B4-BE49-F238E27FC236}">
                <a16:creationId xmlns:a16="http://schemas.microsoft.com/office/drawing/2014/main" id="{E0CE8276-49AB-41D2-BDDB-AB96A820C3F5}"/>
              </a:ext>
            </a:extLst>
          </p:cNvPr>
          <p:cNvSpPr>
            <a:spLocks noGrp="1" noChangeArrowheads="1"/>
          </p:cNvSpPr>
          <p:nvPr>
            <p:ph type="body" idx="1"/>
          </p:nvPr>
        </p:nvSpPr>
        <p:spPr>
          <a:xfrm>
            <a:off x="457200" y="1600200"/>
            <a:ext cx="8229600" cy="4781550"/>
          </a:xfrm>
        </p:spPr>
        <p:txBody>
          <a:bodyPr/>
          <a:lstStyle/>
          <a:p>
            <a:pPr marL="0" indent="0" eaLnBrk="1" hangingPunct="1">
              <a:buFontTx/>
              <a:buNone/>
              <a:defRPr/>
            </a:pPr>
            <a:r>
              <a:rPr lang="en-GB" sz="2800" dirty="0">
                <a:cs typeface="Arial" panose="020B0604020202020204" pitchFamily="34" charset="0"/>
              </a:rPr>
              <a:t>If the customer gives you positive information but it is different from your current understanding, you need to record the new brief in the summary of the job and then:</a:t>
            </a:r>
          </a:p>
          <a:p>
            <a:pPr eaLnBrk="1" hangingPunct="1">
              <a:defRPr/>
            </a:pPr>
            <a:r>
              <a:rPr lang="en-GB" sz="2800" dirty="0">
                <a:cs typeface="Arial" panose="020B0604020202020204" pitchFamily="34" charset="0"/>
              </a:rPr>
              <a:t>Reconfirm with the client telling them you will remarket and be back to them in 2 days. </a:t>
            </a:r>
          </a:p>
          <a:p>
            <a:pPr eaLnBrk="1" hangingPunct="1">
              <a:defRPr/>
            </a:pPr>
            <a:r>
              <a:rPr lang="en-GB" sz="2800" dirty="0">
                <a:cs typeface="Arial" panose="020B0604020202020204" pitchFamily="34" charset="0"/>
              </a:rPr>
              <a:t>Adjust your advert and repost.</a:t>
            </a:r>
          </a:p>
          <a:p>
            <a:pPr eaLnBrk="1" hangingPunct="1">
              <a:defRPr/>
            </a:pPr>
            <a:r>
              <a:rPr lang="en-GB" sz="2800" dirty="0">
                <a:cs typeface="Arial" panose="020B0604020202020204" pitchFamily="34" charset="0"/>
              </a:rPr>
              <a:t>Do a new search on ADAPT and CV library.</a:t>
            </a:r>
          </a:p>
          <a:p>
            <a:pPr eaLnBrk="1" hangingPunct="1">
              <a:defRPr/>
            </a:pPr>
            <a:r>
              <a:rPr lang="en-GB" sz="2800" dirty="0">
                <a:cs typeface="Arial" panose="020B0604020202020204" pitchFamily="34" charset="0"/>
              </a:rPr>
              <a:t>Adjust your questionnaire so it is still relevant and has the correct / current advert.</a:t>
            </a:r>
            <a:endParaRPr lang="en-GB" sz="2800" b="1" dirty="0">
              <a:cs typeface="Times New Roman" panose="02020603050405020304" pitchFamily="18" charset="0"/>
            </a:endParaRPr>
          </a:p>
          <a:p>
            <a:pPr marL="0" indent="0" eaLnBrk="1" hangingPunct="1">
              <a:buFontTx/>
              <a:buNone/>
              <a:defRPr/>
            </a:pPr>
            <a:endParaRPr lang="en-GB" alt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D040F85-37B9-4C04-898A-F786675A4FE9}"/>
              </a:ext>
            </a:extLst>
          </p:cNvPr>
          <p:cNvSpPr>
            <a:spLocks noGrp="1" noChangeArrowheads="1"/>
          </p:cNvSpPr>
          <p:nvPr>
            <p:ph type="title"/>
          </p:nvPr>
        </p:nvSpPr>
        <p:spPr/>
        <p:txBody>
          <a:bodyPr/>
          <a:lstStyle/>
          <a:p>
            <a:pPr eaLnBrk="1" hangingPunct="1"/>
            <a:r>
              <a:rPr lang="en-GB" altLang="en-US" sz="3600"/>
              <a:t>This is a sales process not </a:t>
            </a:r>
            <a:br>
              <a:rPr lang="en-GB" altLang="en-US" sz="3600"/>
            </a:br>
            <a:r>
              <a:rPr lang="en-GB" altLang="en-US" sz="3600"/>
              <a:t>a recruitment process.</a:t>
            </a:r>
          </a:p>
        </p:txBody>
      </p:sp>
      <p:sp>
        <p:nvSpPr>
          <p:cNvPr id="7171" name="Rectangle 3">
            <a:extLst>
              <a:ext uri="{FF2B5EF4-FFF2-40B4-BE49-F238E27FC236}">
                <a16:creationId xmlns:a16="http://schemas.microsoft.com/office/drawing/2014/main" id="{71F9BB19-D7AC-4A65-B35C-91EEFC9AF9CF}"/>
              </a:ext>
            </a:extLst>
          </p:cNvPr>
          <p:cNvSpPr>
            <a:spLocks noGrp="1" noChangeArrowheads="1"/>
          </p:cNvSpPr>
          <p:nvPr>
            <p:ph type="body" idx="1"/>
          </p:nvPr>
        </p:nvSpPr>
        <p:spPr>
          <a:xfrm>
            <a:off x="457200" y="1600200"/>
            <a:ext cx="8229600" cy="4781550"/>
          </a:xfrm>
        </p:spPr>
        <p:txBody>
          <a:bodyPr/>
          <a:lstStyle/>
          <a:p>
            <a:pPr marL="0" indent="0" algn="just">
              <a:spcBef>
                <a:spcPts val="500"/>
              </a:spcBef>
              <a:spcAft>
                <a:spcPts val="500"/>
              </a:spcAft>
              <a:buFontTx/>
              <a:buNone/>
            </a:pPr>
            <a:r>
              <a:rPr lang="en-GB" altLang="en-US" sz="2800">
                <a:cs typeface="Times New Roman" panose="02020603050405020304" pitchFamily="18" charset="0"/>
              </a:rPr>
              <a:t>Like every sales role you will have to keep communicating with your customer, overcome their objections and then keep reminding them of what you have agreed i.e. their NEEDS, when you sell them the next solution.</a:t>
            </a:r>
          </a:p>
          <a:p>
            <a:pPr marL="0" indent="0" algn="just">
              <a:spcBef>
                <a:spcPts val="500"/>
              </a:spcBef>
              <a:spcAft>
                <a:spcPts val="500"/>
              </a:spcAft>
              <a:buFontTx/>
              <a:buNone/>
            </a:pPr>
            <a:r>
              <a:rPr lang="en-GB" altLang="en-US" sz="2800">
                <a:cs typeface="Times New Roman" panose="02020603050405020304" pitchFamily="18" charset="0"/>
              </a:rPr>
              <a:t>Remember this is a sales process so you should never leave more than two days before getting back to your customer ideally with a new alternative. If you let your customer go cold there are plenty of other agencies out there who will “warm them up”!</a:t>
            </a:r>
          </a:p>
          <a:p>
            <a:pPr marL="0" indent="0" algn="just">
              <a:spcBef>
                <a:spcPts val="500"/>
              </a:spcBef>
              <a:spcAft>
                <a:spcPts val="500"/>
              </a:spcAft>
              <a:buFontTx/>
              <a:buNone/>
            </a:pPr>
            <a:endParaRPr lang="en-GB" altLang="en-US" sz="2800">
              <a:cs typeface="Times New Roman" panose="02020603050405020304" pitchFamily="18" charset="0"/>
            </a:endParaRPr>
          </a:p>
          <a:p>
            <a:pPr marL="0" indent="0" algn="just">
              <a:spcBef>
                <a:spcPts val="500"/>
              </a:spcBef>
              <a:spcAft>
                <a:spcPts val="500"/>
              </a:spcAft>
              <a:buFontTx/>
              <a:buNone/>
            </a:pPr>
            <a:endParaRPr lang="en-US" altLang="en-US" sz="2800">
              <a:cs typeface="Times New Roman" panose="02020603050405020304" pitchFamily="18" charset="0"/>
            </a:endParaRPr>
          </a:p>
          <a:p>
            <a:pPr marL="0" indent="0">
              <a:buFontTx/>
              <a:buNone/>
            </a:pPr>
            <a:endParaRPr lang="en-GB" altLang="en-US" sz="2000">
              <a:cs typeface="Times New Roman" panose="02020603050405020304" pitchFamily="18" charset="0"/>
            </a:endParaRPr>
          </a:p>
          <a:p>
            <a:pPr marL="0" indent="0" eaLnBrk="1" hangingPunct="1">
              <a:buFontTx/>
              <a:buNone/>
            </a:pPr>
            <a:endParaRPr lang="en-GB" altLang="en-US"/>
          </a:p>
        </p:txBody>
      </p:sp>
    </p:spTree>
  </p:cSld>
  <p:clrMapOvr>
    <a:masterClrMapping/>
  </p:clrMapOvr>
  <p:transition/>
</p:sld>
</file>

<file path=ppt/theme/theme1.xml><?xml version="1.0" encoding="utf-8"?>
<a:theme xmlns:a="http://schemas.openxmlformats.org/drawingml/2006/main" name="Default Design">
  <a:themeElements>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9466</TotalTime>
  <Words>397</Words>
  <Application>Microsoft Office PowerPoint</Application>
  <PresentationFormat>On-screen Show (4:3)</PresentationFormat>
  <Paragraphs>25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Times New Roman</vt:lpstr>
      <vt:lpstr>Calibri</vt:lpstr>
      <vt:lpstr>Default Design</vt:lpstr>
      <vt:lpstr>Module 16 – Re-evaluate and overcome objections.</vt:lpstr>
      <vt:lpstr>Test the reaction.</vt:lpstr>
      <vt:lpstr>Typical objections</vt:lpstr>
      <vt:lpstr>Re-confirm the brief</vt:lpstr>
      <vt:lpstr>This is a sales process not  a recruitment process.</vt:lpstr>
    </vt:vector>
  </TitlesOfParts>
  <Company>Hill McGlynn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ecampbell</dc:creator>
  <cp:lastModifiedBy>Will Burton</cp:lastModifiedBy>
  <cp:revision>206</cp:revision>
  <dcterms:created xsi:type="dcterms:W3CDTF">2006-03-01T16:20:54Z</dcterms:created>
  <dcterms:modified xsi:type="dcterms:W3CDTF">2021-07-20T12:22:48Z</dcterms:modified>
</cp:coreProperties>
</file>