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367" r:id="rId2"/>
    <p:sldId id="368" r:id="rId3"/>
    <p:sldId id="369" r:id="rId4"/>
    <p:sldId id="379" r:id="rId5"/>
    <p:sldId id="380" r:id="rId6"/>
    <p:sldId id="381" r:id="rId7"/>
    <p:sldId id="382" r:id="rId8"/>
    <p:sldId id="383" r:id="rId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p:cViewPr varScale="1">
        <p:scale>
          <a:sx n="72" d="100"/>
          <a:sy n="72" d="100"/>
        </p:scale>
        <p:origin x="1350"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D641A634-A7AE-4597-9E13-BFC2875F74C6}"/>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4099" name="Rectangle 3">
            <a:extLst>
              <a:ext uri="{FF2B5EF4-FFF2-40B4-BE49-F238E27FC236}">
                <a16:creationId xmlns:a16="http://schemas.microsoft.com/office/drawing/2014/main" id="{F78ED389-F74E-40AB-84C8-5F8236739E4C}"/>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2052" name="Rectangle 4">
            <a:extLst>
              <a:ext uri="{FF2B5EF4-FFF2-40B4-BE49-F238E27FC236}">
                <a16:creationId xmlns:a16="http://schemas.microsoft.com/office/drawing/2014/main" id="{833AB3E7-FE34-4BFB-97F3-FCBDA422F2FF}"/>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0A7AEB9C-AA4F-4A69-A11F-719542D2695F}"/>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a:extLst>
              <a:ext uri="{FF2B5EF4-FFF2-40B4-BE49-F238E27FC236}">
                <a16:creationId xmlns:a16="http://schemas.microsoft.com/office/drawing/2014/main" id="{167920EB-FA7D-4C57-A1AD-CA6F3CD042CC}"/>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4103" name="Rectangle 7">
            <a:extLst>
              <a:ext uri="{FF2B5EF4-FFF2-40B4-BE49-F238E27FC236}">
                <a16:creationId xmlns:a16="http://schemas.microsoft.com/office/drawing/2014/main" id="{854A7EB2-E5B3-4C93-AD2F-229822BEB664}"/>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CC788805-9AEF-4CDB-9BB8-348ABF19706D}"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a:extLst>
              <a:ext uri="{FF2B5EF4-FFF2-40B4-BE49-F238E27FC236}">
                <a16:creationId xmlns:a16="http://schemas.microsoft.com/office/drawing/2014/main" id="{57003EEE-E1C3-44A9-A410-63C008D2DD4E}"/>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79384D93-5E57-458A-B0C2-A6490FCE876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106BE985-1BE5-4A98-B661-BB91FCAA460F}"/>
              </a:ext>
            </a:extLst>
          </p:cNvPr>
          <p:cNvSpPr>
            <a:spLocks noGrp="1" noChangeArrowheads="1"/>
          </p:cNvSpPr>
          <p:nvPr>
            <p:ph type="sldNum" sz="quarter" idx="12"/>
          </p:nvPr>
        </p:nvSpPr>
        <p:spPr>
          <a:ln/>
        </p:spPr>
        <p:txBody>
          <a:bodyPr/>
          <a:lstStyle>
            <a:lvl1pPr>
              <a:defRPr/>
            </a:lvl1pPr>
          </a:lstStyle>
          <a:p>
            <a:pPr>
              <a:defRPr/>
            </a:pPr>
            <a:fld id="{1452B296-3B0F-4E90-AFB7-DFCF346663CD}" type="slidenum">
              <a:rPr lang="en-US" altLang="en-US"/>
              <a:pPr>
                <a:defRPr/>
              </a:pPr>
              <a:t>‹#›</a:t>
            </a:fld>
            <a:endParaRPr lang="en-US" altLang="en-US"/>
          </a:p>
        </p:txBody>
      </p:sp>
    </p:spTree>
    <p:extLst>
      <p:ext uri="{BB962C8B-B14F-4D97-AF65-F5344CB8AC3E}">
        <p14:creationId xmlns:p14="http://schemas.microsoft.com/office/powerpoint/2010/main" val="41216705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3A7E626A-8EA3-47F2-B9AE-7D9AD053C99F}"/>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34517C70-E27B-4FAE-8891-B4047C0017E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835C12AA-60C2-4F4E-922B-FFB46A96854D}"/>
              </a:ext>
            </a:extLst>
          </p:cNvPr>
          <p:cNvSpPr>
            <a:spLocks noGrp="1" noChangeArrowheads="1"/>
          </p:cNvSpPr>
          <p:nvPr>
            <p:ph type="sldNum" sz="quarter" idx="12"/>
          </p:nvPr>
        </p:nvSpPr>
        <p:spPr>
          <a:ln/>
        </p:spPr>
        <p:txBody>
          <a:bodyPr/>
          <a:lstStyle>
            <a:lvl1pPr>
              <a:defRPr/>
            </a:lvl1pPr>
          </a:lstStyle>
          <a:p>
            <a:pPr>
              <a:defRPr/>
            </a:pPr>
            <a:fld id="{10106753-9E13-4747-9FC3-EB5157BFDC04}" type="slidenum">
              <a:rPr lang="en-US" altLang="en-US"/>
              <a:pPr>
                <a:defRPr/>
              </a:pPr>
              <a:t>‹#›</a:t>
            </a:fld>
            <a:endParaRPr lang="en-US" altLang="en-US"/>
          </a:p>
        </p:txBody>
      </p:sp>
    </p:spTree>
    <p:extLst>
      <p:ext uri="{BB962C8B-B14F-4D97-AF65-F5344CB8AC3E}">
        <p14:creationId xmlns:p14="http://schemas.microsoft.com/office/powerpoint/2010/main" val="36194034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2ED42E49-5C25-42A5-9D16-54D4156A4F44}"/>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3804A829-9986-4F12-948A-F859EAFD54E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0D2F935D-3573-4BAC-9C2B-D901EF50BEBD}"/>
              </a:ext>
            </a:extLst>
          </p:cNvPr>
          <p:cNvSpPr>
            <a:spLocks noGrp="1" noChangeArrowheads="1"/>
          </p:cNvSpPr>
          <p:nvPr>
            <p:ph type="sldNum" sz="quarter" idx="12"/>
          </p:nvPr>
        </p:nvSpPr>
        <p:spPr>
          <a:ln/>
        </p:spPr>
        <p:txBody>
          <a:bodyPr/>
          <a:lstStyle>
            <a:lvl1pPr>
              <a:defRPr/>
            </a:lvl1pPr>
          </a:lstStyle>
          <a:p>
            <a:pPr>
              <a:defRPr/>
            </a:pPr>
            <a:fld id="{EE67D5C6-0749-4074-910B-EB43D1185622}" type="slidenum">
              <a:rPr lang="en-US" altLang="en-US"/>
              <a:pPr>
                <a:defRPr/>
              </a:pPr>
              <a:t>‹#›</a:t>
            </a:fld>
            <a:endParaRPr lang="en-US" altLang="en-US"/>
          </a:p>
        </p:txBody>
      </p:sp>
    </p:spTree>
    <p:extLst>
      <p:ext uri="{BB962C8B-B14F-4D97-AF65-F5344CB8AC3E}">
        <p14:creationId xmlns:p14="http://schemas.microsoft.com/office/powerpoint/2010/main" val="6392743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a:extLst>
              <a:ext uri="{FF2B5EF4-FFF2-40B4-BE49-F238E27FC236}">
                <a16:creationId xmlns:a16="http://schemas.microsoft.com/office/drawing/2014/main" id="{13FC2C85-F738-4E59-8B45-4D964375941D}"/>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02BD800D-70E7-4536-955E-0480DB29CDD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7D580F18-DC94-4381-808D-B1008FBF1862}"/>
              </a:ext>
            </a:extLst>
          </p:cNvPr>
          <p:cNvSpPr>
            <a:spLocks noGrp="1" noChangeArrowheads="1"/>
          </p:cNvSpPr>
          <p:nvPr>
            <p:ph type="sldNum" sz="quarter" idx="12"/>
          </p:nvPr>
        </p:nvSpPr>
        <p:spPr>
          <a:ln/>
        </p:spPr>
        <p:txBody>
          <a:bodyPr/>
          <a:lstStyle>
            <a:lvl1pPr>
              <a:defRPr/>
            </a:lvl1pPr>
          </a:lstStyle>
          <a:p>
            <a:pPr>
              <a:defRPr/>
            </a:pPr>
            <a:fld id="{6C78598C-E544-4E3E-8A94-6CA387CFE5A2}" type="slidenum">
              <a:rPr lang="en-US" altLang="en-US"/>
              <a:pPr>
                <a:defRPr/>
              </a:pPr>
              <a:t>‹#›</a:t>
            </a:fld>
            <a:endParaRPr lang="en-US" altLang="en-US"/>
          </a:p>
        </p:txBody>
      </p:sp>
    </p:spTree>
    <p:extLst>
      <p:ext uri="{BB962C8B-B14F-4D97-AF65-F5344CB8AC3E}">
        <p14:creationId xmlns:p14="http://schemas.microsoft.com/office/powerpoint/2010/main" val="17912970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1C4AF9F5-FBFE-4108-9C26-59C6131D115C}"/>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DC6B5E43-9320-40B7-A2C3-D075372B493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001F66B0-2E56-4EB3-B24E-148F123644C3}"/>
              </a:ext>
            </a:extLst>
          </p:cNvPr>
          <p:cNvSpPr>
            <a:spLocks noGrp="1" noChangeArrowheads="1"/>
          </p:cNvSpPr>
          <p:nvPr>
            <p:ph type="sldNum" sz="quarter" idx="12"/>
          </p:nvPr>
        </p:nvSpPr>
        <p:spPr>
          <a:ln/>
        </p:spPr>
        <p:txBody>
          <a:bodyPr/>
          <a:lstStyle>
            <a:lvl1pPr>
              <a:defRPr/>
            </a:lvl1pPr>
          </a:lstStyle>
          <a:p>
            <a:pPr>
              <a:defRPr/>
            </a:pPr>
            <a:fld id="{7B273747-AD0F-4684-9C8B-816A00184FA6}" type="slidenum">
              <a:rPr lang="en-US" altLang="en-US"/>
              <a:pPr>
                <a:defRPr/>
              </a:pPr>
              <a:t>‹#›</a:t>
            </a:fld>
            <a:endParaRPr lang="en-US" altLang="en-US"/>
          </a:p>
        </p:txBody>
      </p:sp>
    </p:spTree>
    <p:extLst>
      <p:ext uri="{BB962C8B-B14F-4D97-AF65-F5344CB8AC3E}">
        <p14:creationId xmlns:p14="http://schemas.microsoft.com/office/powerpoint/2010/main" val="14503182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BAB79BC4-D450-4458-9260-C9615F615C6C}"/>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2C608F73-93BF-4E99-AD32-4245E86F727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F1C3C9E3-733B-482A-A01F-645363447C6F}"/>
              </a:ext>
            </a:extLst>
          </p:cNvPr>
          <p:cNvSpPr>
            <a:spLocks noGrp="1" noChangeArrowheads="1"/>
          </p:cNvSpPr>
          <p:nvPr>
            <p:ph type="sldNum" sz="quarter" idx="12"/>
          </p:nvPr>
        </p:nvSpPr>
        <p:spPr>
          <a:ln/>
        </p:spPr>
        <p:txBody>
          <a:bodyPr/>
          <a:lstStyle>
            <a:lvl1pPr>
              <a:defRPr/>
            </a:lvl1pPr>
          </a:lstStyle>
          <a:p>
            <a:pPr>
              <a:defRPr/>
            </a:pPr>
            <a:fld id="{89E806DD-20A1-4E74-8457-D0AD284AB62B}" type="slidenum">
              <a:rPr lang="en-US" altLang="en-US"/>
              <a:pPr>
                <a:defRPr/>
              </a:pPr>
              <a:t>‹#›</a:t>
            </a:fld>
            <a:endParaRPr lang="en-US" altLang="en-US"/>
          </a:p>
        </p:txBody>
      </p:sp>
    </p:spTree>
    <p:extLst>
      <p:ext uri="{BB962C8B-B14F-4D97-AF65-F5344CB8AC3E}">
        <p14:creationId xmlns:p14="http://schemas.microsoft.com/office/powerpoint/2010/main" val="26947260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a:extLst>
              <a:ext uri="{FF2B5EF4-FFF2-40B4-BE49-F238E27FC236}">
                <a16:creationId xmlns:a16="http://schemas.microsoft.com/office/drawing/2014/main" id="{49AA332E-C6AC-44EE-A0D2-7788363B1558}"/>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D2044217-D545-49C7-96E5-C68142779CE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981733AB-6F18-4472-A9AC-0DFA54794515}"/>
              </a:ext>
            </a:extLst>
          </p:cNvPr>
          <p:cNvSpPr>
            <a:spLocks noGrp="1" noChangeArrowheads="1"/>
          </p:cNvSpPr>
          <p:nvPr>
            <p:ph type="sldNum" sz="quarter" idx="12"/>
          </p:nvPr>
        </p:nvSpPr>
        <p:spPr>
          <a:ln/>
        </p:spPr>
        <p:txBody>
          <a:bodyPr/>
          <a:lstStyle>
            <a:lvl1pPr>
              <a:defRPr/>
            </a:lvl1pPr>
          </a:lstStyle>
          <a:p>
            <a:pPr>
              <a:defRPr/>
            </a:pPr>
            <a:fld id="{3E8C2EA0-0273-422C-AB20-462AD894B5A7}" type="slidenum">
              <a:rPr lang="en-US" altLang="en-US"/>
              <a:pPr>
                <a:defRPr/>
              </a:pPr>
              <a:t>‹#›</a:t>
            </a:fld>
            <a:endParaRPr lang="en-US" altLang="en-US"/>
          </a:p>
        </p:txBody>
      </p:sp>
    </p:spTree>
    <p:extLst>
      <p:ext uri="{BB962C8B-B14F-4D97-AF65-F5344CB8AC3E}">
        <p14:creationId xmlns:p14="http://schemas.microsoft.com/office/powerpoint/2010/main" val="2334422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a:extLst>
              <a:ext uri="{FF2B5EF4-FFF2-40B4-BE49-F238E27FC236}">
                <a16:creationId xmlns:a16="http://schemas.microsoft.com/office/drawing/2014/main" id="{8BE2F129-E93E-4B93-96AF-1004C0FB09A3}"/>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D0718C3B-1BEB-4A81-A9F9-BDE0FA8690C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7E37C786-D9A4-431B-954A-C56F10FA3C93}"/>
              </a:ext>
            </a:extLst>
          </p:cNvPr>
          <p:cNvSpPr>
            <a:spLocks noGrp="1" noChangeArrowheads="1"/>
          </p:cNvSpPr>
          <p:nvPr>
            <p:ph type="sldNum" sz="quarter" idx="12"/>
          </p:nvPr>
        </p:nvSpPr>
        <p:spPr>
          <a:ln/>
        </p:spPr>
        <p:txBody>
          <a:bodyPr/>
          <a:lstStyle>
            <a:lvl1pPr>
              <a:defRPr/>
            </a:lvl1pPr>
          </a:lstStyle>
          <a:p>
            <a:pPr>
              <a:defRPr/>
            </a:pPr>
            <a:fld id="{3A127ABF-6395-407D-94F2-2DB4B06FB302}" type="slidenum">
              <a:rPr lang="en-US" altLang="en-US"/>
              <a:pPr>
                <a:defRPr/>
              </a:pPr>
              <a:t>‹#›</a:t>
            </a:fld>
            <a:endParaRPr lang="en-US" altLang="en-US"/>
          </a:p>
        </p:txBody>
      </p:sp>
    </p:spTree>
    <p:extLst>
      <p:ext uri="{BB962C8B-B14F-4D97-AF65-F5344CB8AC3E}">
        <p14:creationId xmlns:p14="http://schemas.microsoft.com/office/powerpoint/2010/main" val="10063576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a:extLst>
              <a:ext uri="{FF2B5EF4-FFF2-40B4-BE49-F238E27FC236}">
                <a16:creationId xmlns:a16="http://schemas.microsoft.com/office/drawing/2014/main" id="{E920C8D0-2EEA-4902-8FA5-669B506714FE}"/>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586DD527-90AC-4FF6-99E5-599EDCFB874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4782CBFA-6CAF-47CB-9715-06A2786808D7}"/>
              </a:ext>
            </a:extLst>
          </p:cNvPr>
          <p:cNvSpPr>
            <a:spLocks noGrp="1" noChangeArrowheads="1"/>
          </p:cNvSpPr>
          <p:nvPr>
            <p:ph type="sldNum" sz="quarter" idx="12"/>
          </p:nvPr>
        </p:nvSpPr>
        <p:spPr>
          <a:ln/>
        </p:spPr>
        <p:txBody>
          <a:bodyPr/>
          <a:lstStyle>
            <a:lvl1pPr>
              <a:defRPr/>
            </a:lvl1pPr>
          </a:lstStyle>
          <a:p>
            <a:pPr>
              <a:defRPr/>
            </a:pPr>
            <a:fld id="{EFB8C594-FC0F-4C69-B4F0-D1ECBF3E80FA}" type="slidenum">
              <a:rPr lang="en-US" altLang="en-US"/>
              <a:pPr>
                <a:defRPr/>
              </a:pPr>
              <a:t>‹#›</a:t>
            </a:fld>
            <a:endParaRPr lang="en-US" altLang="en-US"/>
          </a:p>
        </p:txBody>
      </p:sp>
    </p:spTree>
    <p:extLst>
      <p:ext uri="{BB962C8B-B14F-4D97-AF65-F5344CB8AC3E}">
        <p14:creationId xmlns:p14="http://schemas.microsoft.com/office/powerpoint/2010/main" val="850572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98468A3-D1F6-47A8-9092-03C95FAA8747}"/>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8ED9F68F-05C0-4A75-BE00-FC79DD177A6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056E96BD-4D7B-4896-9AFA-26C81AFCFEA4}"/>
              </a:ext>
            </a:extLst>
          </p:cNvPr>
          <p:cNvSpPr>
            <a:spLocks noGrp="1" noChangeArrowheads="1"/>
          </p:cNvSpPr>
          <p:nvPr>
            <p:ph type="sldNum" sz="quarter" idx="12"/>
          </p:nvPr>
        </p:nvSpPr>
        <p:spPr>
          <a:ln/>
        </p:spPr>
        <p:txBody>
          <a:bodyPr/>
          <a:lstStyle>
            <a:lvl1pPr>
              <a:defRPr/>
            </a:lvl1pPr>
          </a:lstStyle>
          <a:p>
            <a:pPr>
              <a:defRPr/>
            </a:pPr>
            <a:fld id="{E29FA3B5-0939-404A-A14C-13F81A393B26}" type="slidenum">
              <a:rPr lang="en-US" altLang="en-US"/>
              <a:pPr>
                <a:defRPr/>
              </a:pPr>
              <a:t>‹#›</a:t>
            </a:fld>
            <a:endParaRPr lang="en-US" altLang="en-US"/>
          </a:p>
        </p:txBody>
      </p:sp>
    </p:spTree>
    <p:extLst>
      <p:ext uri="{BB962C8B-B14F-4D97-AF65-F5344CB8AC3E}">
        <p14:creationId xmlns:p14="http://schemas.microsoft.com/office/powerpoint/2010/main" val="31665364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5DBF3DD3-6311-4B80-A9C1-982A0D92B94A}"/>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75071289-846D-4B54-BBA4-048E64784DC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DD072FFE-1FAB-4D81-A7FC-6DF409A2482F}"/>
              </a:ext>
            </a:extLst>
          </p:cNvPr>
          <p:cNvSpPr>
            <a:spLocks noGrp="1" noChangeArrowheads="1"/>
          </p:cNvSpPr>
          <p:nvPr>
            <p:ph type="sldNum" sz="quarter" idx="12"/>
          </p:nvPr>
        </p:nvSpPr>
        <p:spPr>
          <a:ln/>
        </p:spPr>
        <p:txBody>
          <a:bodyPr/>
          <a:lstStyle>
            <a:lvl1pPr>
              <a:defRPr/>
            </a:lvl1pPr>
          </a:lstStyle>
          <a:p>
            <a:pPr>
              <a:defRPr/>
            </a:pPr>
            <a:fld id="{803E13FF-8B87-4383-9A7B-819F96D5B856}" type="slidenum">
              <a:rPr lang="en-US" altLang="en-US"/>
              <a:pPr>
                <a:defRPr/>
              </a:pPr>
              <a:t>‹#›</a:t>
            </a:fld>
            <a:endParaRPr lang="en-US" altLang="en-US"/>
          </a:p>
        </p:txBody>
      </p:sp>
    </p:spTree>
    <p:extLst>
      <p:ext uri="{BB962C8B-B14F-4D97-AF65-F5344CB8AC3E}">
        <p14:creationId xmlns:p14="http://schemas.microsoft.com/office/powerpoint/2010/main" val="41905533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AE5C5DF6-F4E9-45FB-A495-E67589F01C60}"/>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2CCE9816-44D2-4944-BEC2-F52E0EB76FB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75C41826-11AC-4063-9499-3EBC10CC5ABD}"/>
              </a:ext>
            </a:extLst>
          </p:cNvPr>
          <p:cNvSpPr>
            <a:spLocks noGrp="1" noChangeArrowheads="1"/>
          </p:cNvSpPr>
          <p:nvPr>
            <p:ph type="sldNum" sz="quarter" idx="12"/>
          </p:nvPr>
        </p:nvSpPr>
        <p:spPr>
          <a:ln/>
        </p:spPr>
        <p:txBody>
          <a:bodyPr/>
          <a:lstStyle>
            <a:lvl1pPr>
              <a:defRPr/>
            </a:lvl1pPr>
          </a:lstStyle>
          <a:p>
            <a:pPr>
              <a:defRPr/>
            </a:pPr>
            <a:fld id="{100CAC63-B8A8-44DC-9389-233BF11BF62B}" type="slidenum">
              <a:rPr lang="en-US" altLang="en-US"/>
              <a:pPr>
                <a:defRPr/>
              </a:pPr>
              <a:t>‹#›</a:t>
            </a:fld>
            <a:endParaRPr lang="en-US" altLang="en-US"/>
          </a:p>
        </p:txBody>
      </p:sp>
    </p:spTree>
    <p:extLst>
      <p:ext uri="{BB962C8B-B14F-4D97-AF65-F5344CB8AC3E}">
        <p14:creationId xmlns:p14="http://schemas.microsoft.com/office/powerpoint/2010/main" val="5934066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54B8C104-4483-4833-927B-C846C95E8C7F}"/>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F7FD3C11-912C-4EAB-B810-189BE485DCB4}"/>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1CD92BDA-8CA5-45E6-A694-CC413854355E}"/>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1029" name="Rectangle 5">
            <a:extLst>
              <a:ext uri="{FF2B5EF4-FFF2-40B4-BE49-F238E27FC236}">
                <a16:creationId xmlns:a16="http://schemas.microsoft.com/office/drawing/2014/main" id="{1FB5DF03-3E8F-4444-AF0A-08BBA3B000E1}"/>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1030" name="Rectangle 6">
            <a:extLst>
              <a:ext uri="{FF2B5EF4-FFF2-40B4-BE49-F238E27FC236}">
                <a16:creationId xmlns:a16="http://schemas.microsoft.com/office/drawing/2014/main" id="{631847B4-D62F-4512-93F0-86115BEAD5DE}"/>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AC489490-16AD-4B0A-9C2A-7BB6481233A3}" type="slidenum">
              <a:rPr lang="en-US" altLang="en-US"/>
              <a:pPr>
                <a:defRPr/>
              </a:pPr>
              <a:t>‹#›</a:t>
            </a:fld>
            <a:endParaRPr lang="en-US" altLang="en-US"/>
          </a:p>
        </p:txBody>
      </p:sp>
      <p:pic>
        <p:nvPicPr>
          <p:cNvPr id="1031" name="Picture 7" descr="aes">
            <a:extLst>
              <a:ext uri="{FF2B5EF4-FFF2-40B4-BE49-F238E27FC236}">
                <a16:creationId xmlns:a16="http://schemas.microsoft.com/office/drawing/2014/main" id="{A43DC8B9-329E-4D49-909D-D6CB5C3C54B8}"/>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24750" y="260350"/>
            <a:ext cx="1223963" cy="995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7A49D7F5-7501-4D4F-8B79-B0662912744A}"/>
              </a:ext>
            </a:extLst>
          </p:cNvPr>
          <p:cNvSpPr>
            <a:spLocks noGrp="1" noChangeArrowheads="1"/>
          </p:cNvSpPr>
          <p:nvPr>
            <p:ph type="title"/>
          </p:nvPr>
        </p:nvSpPr>
        <p:spPr/>
        <p:txBody>
          <a:bodyPr/>
          <a:lstStyle/>
          <a:p>
            <a:pPr eaLnBrk="1" hangingPunct="1"/>
            <a:r>
              <a:rPr lang="en-GB" altLang="en-US" sz="3600"/>
              <a:t>Module 14 – Consultants </a:t>
            </a:r>
            <a:br>
              <a:rPr lang="en-GB" altLang="en-US" sz="3600"/>
            </a:br>
            <a:r>
              <a:rPr lang="en-GB" altLang="en-US" sz="3600"/>
              <a:t>comments on CV.</a:t>
            </a:r>
          </a:p>
        </p:txBody>
      </p:sp>
      <p:sp>
        <p:nvSpPr>
          <p:cNvPr id="3075" name="Rectangle 3">
            <a:extLst>
              <a:ext uri="{FF2B5EF4-FFF2-40B4-BE49-F238E27FC236}">
                <a16:creationId xmlns:a16="http://schemas.microsoft.com/office/drawing/2014/main" id="{E8D349CE-AA58-465A-95A2-41BE8ABD72E7}"/>
              </a:ext>
            </a:extLst>
          </p:cNvPr>
          <p:cNvSpPr>
            <a:spLocks noGrp="1" noChangeArrowheads="1"/>
          </p:cNvSpPr>
          <p:nvPr>
            <p:ph type="body" idx="1"/>
          </p:nvPr>
        </p:nvSpPr>
        <p:spPr>
          <a:xfrm>
            <a:off x="457200" y="1600200"/>
            <a:ext cx="8229600" cy="4637088"/>
          </a:xfrm>
        </p:spPr>
        <p:txBody>
          <a:bodyPr/>
          <a:lstStyle/>
          <a:p>
            <a:pPr marL="0" indent="0" eaLnBrk="1" hangingPunct="1">
              <a:buFontTx/>
              <a:buNone/>
            </a:pPr>
            <a:r>
              <a:rPr lang="en-GB" altLang="en-US"/>
              <a:t>Create an ADAPT CV, add the questionnaire and add the CV; now the selling starts.</a:t>
            </a:r>
          </a:p>
          <a:p>
            <a:pPr marL="0" indent="0" eaLnBrk="1" hangingPunct="1">
              <a:buFontTx/>
              <a:buNone/>
            </a:pPr>
            <a:endParaRPr lang="en-GB" altLang="en-US"/>
          </a:p>
          <a:p>
            <a:pPr marL="0" indent="0" eaLnBrk="1" hangingPunct="1">
              <a:buFontTx/>
              <a:buNone/>
            </a:pPr>
            <a:r>
              <a:rPr lang="en-GB" altLang="en-US"/>
              <a:t>Read the guidance on the template and then add the brief agreed which was confirmed with your client when you agreed terms.</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59B6B4CC-BFB7-4E22-9285-2D1123AED57D}"/>
              </a:ext>
            </a:extLst>
          </p:cNvPr>
          <p:cNvSpPr>
            <a:spLocks noGrp="1" noChangeArrowheads="1"/>
          </p:cNvSpPr>
          <p:nvPr>
            <p:ph type="title"/>
          </p:nvPr>
        </p:nvSpPr>
        <p:spPr/>
        <p:txBody>
          <a:bodyPr/>
          <a:lstStyle/>
          <a:p>
            <a:pPr eaLnBrk="1" hangingPunct="1"/>
            <a:r>
              <a:rPr lang="en-GB" altLang="en-US"/>
              <a:t>Both parties want the </a:t>
            </a:r>
            <a:br>
              <a:rPr lang="en-GB" altLang="en-US"/>
            </a:br>
            <a:r>
              <a:rPr lang="en-GB" altLang="en-US"/>
              <a:t>same thing</a:t>
            </a:r>
          </a:p>
        </p:txBody>
      </p:sp>
      <p:sp>
        <p:nvSpPr>
          <p:cNvPr id="4099" name="Rectangle 3">
            <a:extLst>
              <a:ext uri="{FF2B5EF4-FFF2-40B4-BE49-F238E27FC236}">
                <a16:creationId xmlns:a16="http://schemas.microsoft.com/office/drawing/2014/main" id="{52968932-E0BB-49C0-B3EC-CE3C5134A001}"/>
              </a:ext>
            </a:extLst>
          </p:cNvPr>
          <p:cNvSpPr>
            <a:spLocks noGrp="1" noChangeArrowheads="1"/>
          </p:cNvSpPr>
          <p:nvPr>
            <p:ph type="body" idx="1"/>
          </p:nvPr>
        </p:nvSpPr>
        <p:spPr>
          <a:xfrm>
            <a:off x="492125" y="1557338"/>
            <a:ext cx="8229600" cy="4679950"/>
          </a:xfrm>
        </p:spPr>
        <p:txBody>
          <a:bodyPr/>
          <a:lstStyle/>
          <a:p>
            <a:r>
              <a:rPr lang="en-GB" altLang="en-US"/>
              <a:t>The candidate and the client want to know they can do the job or be trained to do the job.</a:t>
            </a:r>
          </a:p>
          <a:p>
            <a:r>
              <a:rPr lang="en-GB" altLang="en-US"/>
              <a:t>The location has to be right for both parties and if not how is the obstacle dealt with.</a:t>
            </a:r>
          </a:p>
          <a:p>
            <a:r>
              <a:rPr lang="en-GB" altLang="en-US"/>
              <a:t>The salary has to be right.</a:t>
            </a:r>
          </a:p>
          <a:p>
            <a:r>
              <a:rPr lang="en-GB" altLang="en-US"/>
              <a:t>Motivation (could be based on the above) both parties have to want to make it work!</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FE3345C8-334F-4A27-9BF8-C83A967F8E16}"/>
              </a:ext>
            </a:extLst>
          </p:cNvPr>
          <p:cNvSpPr>
            <a:spLocks noGrp="1" noChangeArrowheads="1"/>
          </p:cNvSpPr>
          <p:nvPr>
            <p:ph type="title"/>
          </p:nvPr>
        </p:nvSpPr>
        <p:spPr/>
        <p:txBody>
          <a:bodyPr/>
          <a:lstStyle/>
          <a:p>
            <a:r>
              <a:rPr lang="en-GB" altLang="en-US" sz="3600"/>
              <a:t>The brief</a:t>
            </a:r>
          </a:p>
        </p:txBody>
      </p:sp>
      <p:sp>
        <p:nvSpPr>
          <p:cNvPr id="3" name="Content Placeholder 2">
            <a:extLst>
              <a:ext uri="{FF2B5EF4-FFF2-40B4-BE49-F238E27FC236}">
                <a16:creationId xmlns:a16="http://schemas.microsoft.com/office/drawing/2014/main" id="{B4789A9E-A18B-443A-8A76-B3E7E4EB970E}"/>
              </a:ext>
            </a:extLst>
          </p:cNvPr>
          <p:cNvSpPr>
            <a:spLocks noGrp="1"/>
          </p:cNvSpPr>
          <p:nvPr>
            <p:ph idx="1"/>
          </p:nvPr>
        </p:nvSpPr>
        <p:spPr>
          <a:xfrm>
            <a:off x="469900" y="1557338"/>
            <a:ext cx="8229600" cy="4679950"/>
          </a:xfrm>
        </p:spPr>
        <p:txBody>
          <a:bodyPr/>
          <a:lstStyle/>
          <a:p>
            <a:pPr marL="0" indent="0" algn="just">
              <a:lnSpc>
                <a:spcPct val="150000"/>
              </a:lnSpc>
              <a:spcAft>
                <a:spcPts val="1000"/>
              </a:spcAft>
              <a:buFontTx/>
              <a:buNone/>
              <a:defRPr/>
            </a:pPr>
            <a:r>
              <a:rPr lang="en-GB" sz="2000" dirty="0">
                <a:latin typeface="Calibri" panose="020F0502020204030204" pitchFamily="34" charset="0"/>
                <a:ea typeface="Times New Roman" panose="02020603050405020304" pitchFamily="18" charset="0"/>
                <a:cs typeface="Times New Roman" panose="02020603050405020304" pitchFamily="18" charset="0"/>
              </a:rPr>
              <a:t>Always use a brief because:</a:t>
            </a:r>
          </a:p>
          <a:p>
            <a:pPr algn="just">
              <a:lnSpc>
                <a:spcPct val="150000"/>
              </a:lnSpc>
              <a:spcAft>
                <a:spcPts val="1000"/>
              </a:spcAft>
              <a:defRPr/>
            </a:pPr>
            <a:r>
              <a:rPr lang="en-GB" sz="2000" dirty="0">
                <a:latin typeface="Calibri" panose="020F0502020204030204" pitchFamily="34" charset="0"/>
                <a:ea typeface="Times New Roman" panose="02020603050405020304" pitchFamily="18" charset="0"/>
                <a:cs typeface="Times New Roman" panose="02020603050405020304" pitchFamily="18" charset="0"/>
              </a:rPr>
              <a:t>It could be significantly different from the job description given to you.</a:t>
            </a:r>
          </a:p>
          <a:p>
            <a:pPr algn="just">
              <a:lnSpc>
                <a:spcPct val="150000"/>
              </a:lnSpc>
              <a:spcAft>
                <a:spcPts val="1000"/>
              </a:spcAft>
              <a:defRPr/>
            </a:pPr>
            <a:r>
              <a:rPr lang="en-GB" sz="2000" dirty="0">
                <a:latin typeface="Calibri" panose="020F0502020204030204" pitchFamily="34" charset="0"/>
                <a:ea typeface="Times New Roman" panose="02020603050405020304" pitchFamily="18" charset="0"/>
                <a:cs typeface="Times New Roman" panose="02020603050405020304" pitchFamily="18" charset="0"/>
              </a:rPr>
              <a:t>Your ADAPT CV may be going to people who aren’t aware of the brief you have been given causing confusion that your CV doesn’t match the agreed job description!</a:t>
            </a:r>
          </a:p>
          <a:p>
            <a:pPr algn="just">
              <a:lnSpc>
                <a:spcPct val="150000"/>
              </a:lnSpc>
              <a:spcAft>
                <a:spcPts val="1000"/>
              </a:spcAft>
              <a:defRPr/>
            </a:pPr>
            <a:r>
              <a:rPr lang="en-GB" sz="2000" dirty="0">
                <a:latin typeface="Calibri" panose="020F0502020204030204" pitchFamily="34" charset="0"/>
                <a:ea typeface="Times New Roman" panose="02020603050405020304" pitchFamily="18" charset="0"/>
                <a:cs typeface="Times New Roman" panose="02020603050405020304" pitchFamily="18" charset="0"/>
              </a:rPr>
              <a:t>It allows you to SELL against a specific statement i.e. as you can see he has what you have asked for, is in the right area, at the right salary level etc.</a:t>
            </a:r>
          </a:p>
          <a:p>
            <a:pPr algn="just">
              <a:lnSpc>
                <a:spcPct val="150000"/>
              </a:lnSpc>
              <a:spcAft>
                <a:spcPts val="1000"/>
              </a:spcAft>
              <a:defRPr/>
            </a:pPr>
            <a:r>
              <a:rPr lang="en-GB" sz="2000" dirty="0">
                <a:latin typeface="Calibri" panose="020F0502020204030204" pitchFamily="34" charset="0"/>
                <a:ea typeface="Times New Roman" panose="02020603050405020304" pitchFamily="18" charset="0"/>
                <a:cs typeface="Times New Roman" panose="02020603050405020304" pitchFamily="18" charset="0"/>
              </a:rPr>
              <a:t>You can’t assume the client will see what you see in a </a:t>
            </a:r>
            <a:r>
              <a:rPr lang="en-GB" sz="2000" dirty="0" err="1">
                <a:latin typeface="Calibri" panose="020F0502020204030204" pitchFamily="34" charset="0"/>
                <a:ea typeface="Times New Roman" panose="02020603050405020304" pitchFamily="18" charset="0"/>
                <a:cs typeface="Times New Roman" panose="02020603050405020304" pitchFamily="18" charset="0"/>
              </a:rPr>
              <a:t>candidates’s</a:t>
            </a:r>
            <a:r>
              <a:rPr lang="en-GB" sz="2000" dirty="0">
                <a:latin typeface="Calibri" panose="020F0502020204030204" pitchFamily="34" charset="0"/>
                <a:ea typeface="Times New Roman" panose="02020603050405020304" pitchFamily="18" charset="0"/>
                <a:cs typeface="Times New Roman" panose="02020603050405020304" pitchFamily="18" charset="0"/>
              </a:rPr>
              <a:t> CV</a:t>
            </a:r>
          </a:p>
          <a:p>
            <a:pPr algn="just">
              <a:lnSpc>
                <a:spcPct val="150000"/>
              </a:lnSpc>
              <a:spcAft>
                <a:spcPts val="1000"/>
              </a:spcAft>
              <a:defRPr/>
            </a:pPr>
            <a:endParaRPr lang="en-GB" sz="20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50000"/>
              </a:lnSpc>
              <a:spcAft>
                <a:spcPts val="1000"/>
              </a:spcAft>
              <a:defRPr/>
            </a:pPr>
            <a:endParaRPr lang="en-GB" sz="2000" dirty="0">
              <a:latin typeface="Calibri" panose="020F0502020204030204" pitchFamily="34" charset="0"/>
              <a:ea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4EEA4EED-3801-41FF-AA4F-658EF30273CC}"/>
              </a:ext>
            </a:extLst>
          </p:cNvPr>
          <p:cNvSpPr>
            <a:spLocks noGrp="1" noChangeArrowheads="1"/>
          </p:cNvSpPr>
          <p:nvPr>
            <p:ph type="title"/>
          </p:nvPr>
        </p:nvSpPr>
        <p:spPr/>
        <p:txBody>
          <a:bodyPr/>
          <a:lstStyle/>
          <a:p>
            <a:pPr eaLnBrk="1" hangingPunct="1"/>
            <a:r>
              <a:rPr lang="en-GB" altLang="en-US" sz="3600"/>
              <a:t>The Match</a:t>
            </a:r>
          </a:p>
        </p:txBody>
      </p:sp>
      <p:sp>
        <p:nvSpPr>
          <p:cNvPr id="96259" name="Rectangle 3">
            <a:extLst>
              <a:ext uri="{FF2B5EF4-FFF2-40B4-BE49-F238E27FC236}">
                <a16:creationId xmlns:a16="http://schemas.microsoft.com/office/drawing/2014/main" id="{BE87E5EB-5CE8-4DF8-B319-31577BE2881D}"/>
              </a:ext>
            </a:extLst>
          </p:cNvPr>
          <p:cNvSpPr>
            <a:spLocks noGrp="1" noChangeArrowheads="1"/>
          </p:cNvSpPr>
          <p:nvPr>
            <p:ph type="body" idx="1"/>
          </p:nvPr>
        </p:nvSpPr>
        <p:spPr>
          <a:xfrm>
            <a:off x="457200" y="1600200"/>
            <a:ext cx="8229600" cy="4781550"/>
          </a:xfrm>
        </p:spPr>
        <p:txBody>
          <a:bodyPr/>
          <a:lstStyle/>
          <a:p>
            <a:pPr algn="just">
              <a:lnSpc>
                <a:spcPct val="150000"/>
              </a:lnSpc>
              <a:defRPr/>
            </a:pPr>
            <a:endParaRPr lang="en-GB" sz="2000" dirty="0">
              <a:ea typeface="Times New Roman" panose="02020603050405020304" pitchFamily="18" charset="0"/>
              <a:cs typeface="Times New Roman" panose="02020603050405020304" pitchFamily="18" charset="0"/>
            </a:endParaRPr>
          </a:p>
          <a:p>
            <a:pPr algn="just">
              <a:lnSpc>
                <a:spcPct val="150000"/>
              </a:lnSpc>
              <a:defRPr/>
            </a:pPr>
            <a:r>
              <a:rPr lang="en-GB" sz="2000" dirty="0">
                <a:ea typeface="Times New Roman" panose="02020603050405020304" pitchFamily="18" charset="0"/>
                <a:cs typeface="Times New Roman" panose="02020603050405020304" pitchFamily="18" charset="0"/>
              </a:rPr>
              <a:t>The objective now is to match your CV and questionnaire against the agreement statement overcoming perceived and actual objections to get your candidate an interview.</a:t>
            </a:r>
          </a:p>
          <a:p>
            <a:pPr marL="0" indent="0" algn="just">
              <a:lnSpc>
                <a:spcPct val="150000"/>
              </a:lnSpc>
              <a:buFontTx/>
              <a:buNone/>
              <a:defRPr/>
            </a:pPr>
            <a:endParaRPr lang="en-GB" sz="2000" dirty="0">
              <a:latin typeface="Consolas" panose="020B0609020204030204" pitchFamily="49" charset="0"/>
              <a:ea typeface="Times New Roman" panose="02020603050405020304" pitchFamily="18" charset="0"/>
              <a:cs typeface="Times New Roman" panose="02020603050405020304" pitchFamily="18" charset="0"/>
            </a:endParaRPr>
          </a:p>
          <a:p>
            <a:pPr algn="just">
              <a:lnSpc>
                <a:spcPct val="150000"/>
              </a:lnSpc>
              <a:spcAft>
                <a:spcPts val="1000"/>
              </a:spcAft>
              <a:defRPr/>
            </a:pPr>
            <a:r>
              <a:rPr lang="en-GB" sz="2000" dirty="0">
                <a:ea typeface="Times New Roman" panose="02020603050405020304" pitchFamily="18" charset="0"/>
                <a:cs typeface="Times New Roman" panose="02020603050405020304" pitchFamily="18" charset="0"/>
              </a:rPr>
              <a:t>You must champion your candidate and ask for an interview. Remember if you match the </a:t>
            </a:r>
            <a:r>
              <a:rPr lang="en-GB" sz="2000" b="1" dirty="0">
                <a:ea typeface="Times New Roman" panose="02020603050405020304" pitchFamily="18" charset="0"/>
                <a:cs typeface="Times New Roman" panose="02020603050405020304" pitchFamily="18" charset="0"/>
              </a:rPr>
              <a:t>WANTS</a:t>
            </a:r>
            <a:r>
              <a:rPr lang="en-GB" sz="2000" dirty="0">
                <a:ea typeface="Times New Roman" panose="02020603050405020304" pitchFamily="18" charset="0"/>
                <a:cs typeface="Times New Roman" panose="02020603050405020304" pitchFamily="18" charset="0"/>
              </a:rPr>
              <a:t> of the company to the </a:t>
            </a:r>
            <a:r>
              <a:rPr lang="en-GB" sz="2000" b="1" dirty="0">
                <a:ea typeface="Times New Roman" panose="02020603050405020304" pitchFamily="18" charset="0"/>
                <a:cs typeface="Times New Roman" panose="02020603050405020304" pitchFamily="18" charset="0"/>
              </a:rPr>
              <a:t>WANTS </a:t>
            </a:r>
            <a:r>
              <a:rPr lang="en-GB" sz="2000" dirty="0">
                <a:ea typeface="Times New Roman" panose="02020603050405020304" pitchFamily="18" charset="0"/>
                <a:cs typeface="Times New Roman" panose="02020603050405020304" pitchFamily="18" charset="0"/>
              </a:rPr>
              <a:t>of the candidate you could get an interview – If you also match </a:t>
            </a:r>
            <a:r>
              <a:rPr lang="en-GB" sz="2000" b="1" dirty="0">
                <a:ea typeface="Times New Roman" panose="02020603050405020304" pitchFamily="18" charset="0"/>
                <a:cs typeface="Times New Roman" panose="02020603050405020304" pitchFamily="18" charset="0"/>
              </a:rPr>
              <a:t>WHY</a:t>
            </a:r>
            <a:r>
              <a:rPr lang="en-GB" sz="2000" dirty="0">
                <a:ea typeface="Times New Roman" panose="02020603050405020304" pitchFamily="18" charset="0"/>
                <a:cs typeface="Times New Roman" panose="02020603050405020304" pitchFamily="18" charset="0"/>
              </a:rPr>
              <a:t> the company needs to fill the role and </a:t>
            </a:r>
            <a:r>
              <a:rPr lang="en-GB" sz="2000" b="1" dirty="0">
                <a:ea typeface="Times New Roman" panose="02020603050405020304" pitchFamily="18" charset="0"/>
                <a:cs typeface="Times New Roman" panose="02020603050405020304" pitchFamily="18" charset="0"/>
              </a:rPr>
              <a:t>WHY</a:t>
            </a:r>
            <a:r>
              <a:rPr lang="en-GB" sz="2000" dirty="0">
                <a:ea typeface="Times New Roman" panose="02020603050405020304" pitchFamily="18" charset="0"/>
                <a:cs typeface="Times New Roman" panose="02020603050405020304" pitchFamily="18" charset="0"/>
              </a:rPr>
              <a:t> the candidate wants the role you stand a really good chance of making a sale.</a:t>
            </a:r>
            <a:endParaRPr lang="en-GB" sz="2000" dirty="0">
              <a:latin typeface="Calibri" panose="020F0502020204030204" pitchFamily="34" charset="0"/>
              <a:ea typeface="Times New Roman" panose="02020603050405020304" pitchFamily="18" charset="0"/>
              <a:cs typeface="Times New Roman" panose="02020603050405020304" pitchFamily="18" charset="0"/>
            </a:endParaRPr>
          </a:p>
          <a:p>
            <a:pPr marL="0" indent="0" eaLnBrk="1" hangingPunct="1">
              <a:buFontTx/>
              <a:buNone/>
              <a:defRPr/>
            </a:pPr>
            <a:endParaRPr lang="en-GB" altLang="en-US" dirty="0"/>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19FD83CA-B678-4E7D-B51F-3767273F45A4}"/>
              </a:ext>
            </a:extLst>
          </p:cNvPr>
          <p:cNvSpPr>
            <a:spLocks noGrp="1" noChangeArrowheads="1"/>
          </p:cNvSpPr>
          <p:nvPr>
            <p:ph type="title"/>
          </p:nvPr>
        </p:nvSpPr>
        <p:spPr/>
        <p:txBody>
          <a:bodyPr/>
          <a:lstStyle/>
          <a:p>
            <a:pPr eaLnBrk="1" hangingPunct="1"/>
            <a:r>
              <a:rPr lang="en-GB" altLang="en-US" sz="3600"/>
              <a:t>Example of a brief</a:t>
            </a:r>
          </a:p>
        </p:txBody>
      </p:sp>
      <p:sp>
        <p:nvSpPr>
          <p:cNvPr id="96259" name="Rectangle 3">
            <a:extLst>
              <a:ext uri="{FF2B5EF4-FFF2-40B4-BE49-F238E27FC236}">
                <a16:creationId xmlns:a16="http://schemas.microsoft.com/office/drawing/2014/main" id="{2B3D37CC-24A0-4283-863C-387241BF6EE2}"/>
              </a:ext>
            </a:extLst>
          </p:cNvPr>
          <p:cNvSpPr>
            <a:spLocks noGrp="1" noChangeArrowheads="1"/>
          </p:cNvSpPr>
          <p:nvPr>
            <p:ph type="body" idx="1"/>
          </p:nvPr>
        </p:nvSpPr>
        <p:spPr>
          <a:xfrm>
            <a:off x="457200" y="1600200"/>
            <a:ext cx="8229600" cy="4781550"/>
          </a:xfrm>
        </p:spPr>
        <p:txBody>
          <a:bodyPr/>
          <a:lstStyle/>
          <a:p>
            <a:pPr algn="just">
              <a:spcBef>
                <a:spcPts val="500"/>
              </a:spcBef>
              <a:spcAft>
                <a:spcPts val="500"/>
              </a:spcAft>
              <a:defRPr/>
            </a:pPr>
            <a:endParaRPr lang="en-US" sz="1800" b="1" i="1" dirty="0">
              <a:ea typeface="Times New Roman" panose="02020603050405020304" pitchFamily="18" charset="0"/>
            </a:endParaRPr>
          </a:p>
          <a:p>
            <a:pPr>
              <a:spcBef>
                <a:spcPts val="500"/>
              </a:spcBef>
              <a:spcAft>
                <a:spcPts val="500"/>
              </a:spcAft>
              <a:defRPr/>
            </a:pPr>
            <a:r>
              <a:rPr lang="en-US" sz="2800" b="1" i="1" dirty="0">
                <a:ea typeface="Times New Roman" panose="02020603050405020304" pitchFamily="18" charset="0"/>
              </a:rPr>
              <a:t>The Brief; “We have agreed to find a Project Manager, with Construction / Engineering / Building Services experience, not necessarily healthcare or modular and who has the ability to hit the ground running. Must be available at short notice because the company is just entering a really busy period and must live within commuting distance to Cheltenham”.</a:t>
            </a:r>
            <a:endParaRPr lang="en-GB" sz="2800" dirty="0">
              <a:latin typeface="Times New Roman" panose="02020603050405020304" pitchFamily="18" charset="0"/>
              <a:ea typeface="Times New Roman" panose="02020603050405020304" pitchFamily="18" charset="0"/>
            </a:endParaRPr>
          </a:p>
          <a:p>
            <a:pPr marL="0" indent="0">
              <a:buFontTx/>
              <a:buNone/>
              <a:defRPr/>
            </a:pPr>
            <a:endParaRPr lang="en-GB" sz="2000" dirty="0">
              <a:ea typeface="Times New Roman" panose="02020603050405020304" pitchFamily="18" charset="0"/>
              <a:cs typeface="Times New Roman" panose="02020603050405020304" pitchFamily="18" charset="0"/>
            </a:endParaRPr>
          </a:p>
          <a:p>
            <a:pPr marL="0" indent="0" eaLnBrk="1" hangingPunct="1">
              <a:buFontTx/>
              <a:buNone/>
              <a:defRPr/>
            </a:pPr>
            <a:endParaRPr lang="en-GB" altLang="en-US" dirty="0"/>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7EB32999-A8DD-4108-867A-40791E199F59}"/>
              </a:ext>
            </a:extLst>
          </p:cNvPr>
          <p:cNvSpPr>
            <a:spLocks noGrp="1" noChangeArrowheads="1"/>
          </p:cNvSpPr>
          <p:nvPr>
            <p:ph type="title"/>
          </p:nvPr>
        </p:nvSpPr>
        <p:spPr/>
        <p:txBody>
          <a:bodyPr/>
          <a:lstStyle/>
          <a:p>
            <a:pPr eaLnBrk="1" hangingPunct="1"/>
            <a:r>
              <a:rPr lang="en-GB" altLang="en-US" sz="3600"/>
              <a:t>Example of consultants </a:t>
            </a:r>
            <a:br>
              <a:rPr lang="en-GB" altLang="en-US" sz="3600"/>
            </a:br>
            <a:r>
              <a:rPr lang="en-GB" altLang="en-US" sz="3600"/>
              <a:t>comments</a:t>
            </a:r>
          </a:p>
        </p:txBody>
      </p:sp>
      <p:sp>
        <p:nvSpPr>
          <p:cNvPr id="96259" name="Rectangle 3">
            <a:extLst>
              <a:ext uri="{FF2B5EF4-FFF2-40B4-BE49-F238E27FC236}">
                <a16:creationId xmlns:a16="http://schemas.microsoft.com/office/drawing/2014/main" id="{FEA726F8-7B86-4626-87F9-79E88C884F58}"/>
              </a:ext>
            </a:extLst>
          </p:cNvPr>
          <p:cNvSpPr>
            <a:spLocks noGrp="1" noChangeArrowheads="1"/>
          </p:cNvSpPr>
          <p:nvPr>
            <p:ph type="body" idx="1"/>
          </p:nvPr>
        </p:nvSpPr>
        <p:spPr>
          <a:xfrm>
            <a:off x="457200" y="1600200"/>
            <a:ext cx="8229600" cy="4781550"/>
          </a:xfrm>
        </p:spPr>
        <p:txBody>
          <a:bodyPr/>
          <a:lstStyle/>
          <a:p>
            <a:pPr algn="just">
              <a:spcBef>
                <a:spcPts val="500"/>
              </a:spcBef>
              <a:spcAft>
                <a:spcPts val="500"/>
              </a:spcAft>
              <a:defRPr/>
            </a:pPr>
            <a:r>
              <a:rPr lang="en-US" sz="2000" i="1" dirty="0">
                <a:ea typeface="Times New Roman" panose="02020603050405020304" pitchFamily="18" charset="0"/>
              </a:rPr>
              <a:t>My thoughts;</a:t>
            </a:r>
            <a:r>
              <a:rPr lang="en-GB" sz="2000" i="1" dirty="0">
                <a:ea typeface="Times New Roman" panose="02020603050405020304" pitchFamily="18" charset="0"/>
              </a:rPr>
              <a:t> I actually don’t think, in all the years I have helped you and Richard look at this difficult job, have a seen someone who is, on paper, as close a fit as Louisa.</a:t>
            </a:r>
          </a:p>
          <a:p>
            <a:pPr algn="just">
              <a:spcBef>
                <a:spcPts val="500"/>
              </a:spcBef>
              <a:spcAft>
                <a:spcPts val="500"/>
              </a:spcAft>
              <a:defRPr/>
            </a:pPr>
            <a:r>
              <a:rPr lang="en-GB" sz="2000" i="1" dirty="0">
                <a:ea typeface="Times New Roman" panose="02020603050405020304" pitchFamily="18" charset="0"/>
              </a:rPr>
              <a:t>She has done construction, engineering and building services project management, has additional qualifications in project management and has even done healthcare and pharmaceutical projects.</a:t>
            </a:r>
            <a:endParaRPr lang="en-GB" sz="2000" dirty="0">
              <a:latin typeface="Times New Roman" panose="02020603050405020304" pitchFamily="18" charset="0"/>
              <a:ea typeface="Times New Roman" panose="02020603050405020304" pitchFamily="18" charset="0"/>
            </a:endParaRPr>
          </a:p>
          <a:p>
            <a:pPr algn="just">
              <a:spcBef>
                <a:spcPts val="500"/>
              </a:spcBef>
              <a:spcAft>
                <a:spcPts val="500"/>
              </a:spcAft>
              <a:defRPr/>
            </a:pPr>
            <a:r>
              <a:rPr lang="en-GB" sz="2000" i="1" dirty="0">
                <a:ea typeface="Times New Roman" panose="02020603050405020304" pitchFamily="18" charset="0"/>
              </a:rPr>
              <a:t>She is local, available immediately, in your salary band and if you want, I will see if she can make next Tuesday along with the other candidate?</a:t>
            </a:r>
            <a:endParaRPr lang="en-GB" sz="2000" dirty="0">
              <a:latin typeface="Times New Roman" panose="02020603050405020304" pitchFamily="18" charset="0"/>
              <a:ea typeface="Times New Roman" panose="02020603050405020304" pitchFamily="18" charset="0"/>
            </a:endParaRPr>
          </a:p>
          <a:p>
            <a:pPr marL="0" indent="0" eaLnBrk="1" hangingPunct="1">
              <a:buFontTx/>
              <a:buNone/>
              <a:defRPr/>
            </a:pPr>
            <a:r>
              <a:rPr lang="en-GB" sz="2000" dirty="0">
                <a:ea typeface="Times New Roman" panose="02020603050405020304" pitchFamily="18" charset="0"/>
                <a:cs typeface="Times New Roman" panose="02020603050405020304" pitchFamily="18" charset="0"/>
              </a:rPr>
              <a:t>Important; All perceived objections have been overcome and we have also “closed” i.e. looking for an interview on the right day.</a:t>
            </a:r>
            <a:endParaRPr lang="en-GB" sz="2000" dirty="0">
              <a:latin typeface="Calibri" panose="020F0502020204030204" pitchFamily="34" charset="0"/>
              <a:ea typeface="Times New Roman" panose="02020603050405020304" pitchFamily="18" charset="0"/>
              <a:cs typeface="Times New Roman" panose="02020603050405020304" pitchFamily="18" charset="0"/>
            </a:endParaRPr>
          </a:p>
          <a:p>
            <a:pPr marL="0" indent="0" eaLnBrk="1" hangingPunct="1">
              <a:buFontTx/>
              <a:buNone/>
              <a:defRPr/>
            </a:pPr>
            <a:endParaRPr lang="en-GB" altLang="en-US" dirty="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B619B045-EFA4-431E-9AD3-2C1CBB7AF3BA}"/>
              </a:ext>
            </a:extLst>
          </p:cNvPr>
          <p:cNvSpPr>
            <a:spLocks noGrp="1" noChangeArrowheads="1"/>
          </p:cNvSpPr>
          <p:nvPr>
            <p:ph type="title"/>
          </p:nvPr>
        </p:nvSpPr>
        <p:spPr/>
        <p:txBody>
          <a:bodyPr/>
          <a:lstStyle/>
          <a:p>
            <a:pPr eaLnBrk="1" hangingPunct="1"/>
            <a:r>
              <a:rPr lang="en-GB" altLang="en-US" sz="3600"/>
              <a:t>Process to SELL to </a:t>
            </a:r>
            <a:br>
              <a:rPr lang="en-GB" altLang="en-US" sz="3600"/>
            </a:br>
            <a:r>
              <a:rPr lang="en-GB" altLang="en-US" sz="3600"/>
              <a:t>your client.</a:t>
            </a:r>
          </a:p>
        </p:txBody>
      </p:sp>
      <p:sp>
        <p:nvSpPr>
          <p:cNvPr id="96259" name="Rectangle 3">
            <a:extLst>
              <a:ext uri="{FF2B5EF4-FFF2-40B4-BE49-F238E27FC236}">
                <a16:creationId xmlns:a16="http://schemas.microsoft.com/office/drawing/2014/main" id="{85CA40B1-607B-49BC-99D5-3B7BF6A445D0}"/>
              </a:ext>
            </a:extLst>
          </p:cNvPr>
          <p:cNvSpPr>
            <a:spLocks noGrp="1" noChangeArrowheads="1"/>
          </p:cNvSpPr>
          <p:nvPr>
            <p:ph type="body" idx="1"/>
          </p:nvPr>
        </p:nvSpPr>
        <p:spPr>
          <a:xfrm>
            <a:off x="457200" y="1600200"/>
            <a:ext cx="8229600" cy="4781550"/>
          </a:xfrm>
        </p:spPr>
        <p:txBody>
          <a:bodyPr/>
          <a:lstStyle/>
          <a:p>
            <a:pPr algn="just">
              <a:lnSpc>
                <a:spcPct val="150000"/>
              </a:lnSpc>
              <a:spcAft>
                <a:spcPts val="1000"/>
              </a:spcAft>
              <a:buFont typeface="Symbol" panose="05050102010706020507" pitchFamily="18" charset="2"/>
              <a:buChar char=""/>
              <a:defRPr/>
            </a:pPr>
            <a:endParaRPr lang="en-GB" sz="2000" dirty="0">
              <a:ea typeface="Times New Roman" panose="02020603050405020304" pitchFamily="18" charset="0"/>
              <a:cs typeface="Times New Roman" panose="02020603050405020304" pitchFamily="18" charset="0"/>
            </a:endParaRPr>
          </a:p>
          <a:p>
            <a:pPr algn="just">
              <a:lnSpc>
                <a:spcPct val="150000"/>
              </a:lnSpc>
              <a:spcAft>
                <a:spcPts val="1000"/>
              </a:spcAft>
              <a:buFont typeface="Symbol" panose="05050102010706020507" pitchFamily="18" charset="2"/>
              <a:buChar char=""/>
              <a:defRPr/>
            </a:pPr>
            <a:r>
              <a:rPr lang="en-GB" sz="2000" dirty="0">
                <a:ea typeface="Times New Roman" panose="02020603050405020304" pitchFamily="18" charset="0"/>
                <a:cs typeface="Times New Roman" panose="02020603050405020304" pitchFamily="18" charset="0"/>
              </a:rPr>
              <a:t>Copy your consultant’s comments and then save the attachment. </a:t>
            </a:r>
          </a:p>
          <a:p>
            <a:pPr algn="just">
              <a:lnSpc>
                <a:spcPct val="150000"/>
              </a:lnSpc>
              <a:spcAft>
                <a:spcPts val="1000"/>
              </a:spcAft>
              <a:buFont typeface="Symbol" panose="05050102010706020507" pitchFamily="18" charset="2"/>
              <a:buChar char=""/>
              <a:defRPr/>
            </a:pPr>
            <a:r>
              <a:rPr lang="en-GB" sz="2000" dirty="0">
                <a:ea typeface="Times New Roman" panose="02020603050405020304" pitchFamily="18" charset="0"/>
                <a:cs typeface="Times New Roman" panose="02020603050405020304" pitchFamily="18" charset="0"/>
              </a:rPr>
              <a:t>Run the CV send action from ADAPT and create an email in Outlook</a:t>
            </a:r>
            <a:endParaRPr lang="en-GB" sz="20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50000"/>
              </a:lnSpc>
              <a:spcAft>
                <a:spcPts val="1000"/>
              </a:spcAft>
              <a:buFont typeface="Symbol" panose="05050102010706020507" pitchFamily="18" charset="2"/>
              <a:buChar char=""/>
              <a:defRPr/>
            </a:pPr>
            <a:r>
              <a:rPr lang="en-GB" sz="2000" dirty="0">
                <a:ea typeface="Times New Roman" panose="02020603050405020304" pitchFamily="18" charset="0"/>
                <a:cs typeface="Times New Roman" panose="02020603050405020304" pitchFamily="18" charset="0"/>
              </a:rPr>
              <a:t>Paste your consultant’s comments into the body of your email and adjust. Ensure your AES signature is at the bottom of the email.</a:t>
            </a:r>
          </a:p>
          <a:p>
            <a:pPr marL="0" indent="0" algn="ctr">
              <a:lnSpc>
                <a:spcPct val="150000"/>
              </a:lnSpc>
              <a:spcAft>
                <a:spcPts val="1000"/>
              </a:spcAft>
              <a:buFontTx/>
              <a:buNone/>
              <a:defRPr/>
            </a:pPr>
            <a:r>
              <a:rPr lang="en-GB" sz="2000" b="1" dirty="0">
                <a:ea typeface="Times New Roman" panose="02020603050405020304" pitchFamily="18" charset="0"/>
                <a:cs typeface="Times New Roman" panose="02020603050405020304" pitchFamily="18" charset="0"/>
              </a:rPr>
              <a:t>Important don’t send at this point. </a:t>
            </a:r>
            <a:r>
              <a:rPr lang="en-GB" sz="2000" dirty="0">
                <a:ea typeface="Times New Roman" panose="02020603050405020304" pitchFamily="18" charset="0"/>
                <a:cs typeface="Times New Roman" panose="02020603050405020304" pitchFamily="18" charset="0"/>
              </a:rPr>
              <a:t> </a:t>
            </a:r>
            <a:endParaRPr lang="en-GB" altLang="en-US" sz="2000"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86ADFF22-A800-423F-8A1E-822735542112}"/>
              </a:ext>
            </a:extLst>
          </p:cNvPr>
          <p:cNvSpPr>
            <a:spLocks noGrp="1" noChangeArrowheads="1"/>
          </p:cNvSpPr>
          <p:nvPr>
            <p:ph type="title"/>
          </p:nvPr>
        </p:nvSpPr>
        <p:spPr/>
        <p:txBody>
          <a:bodyPr/>
          <a:lstStyle/>
          <a:p>
            <a:pPr eaLnBrk="1" hangingPunct="1"/>
            <a:r>
              <a:rPr lang="en-GB" altLang="en-US" sz="3600"/>
              <a:t>Process to SELL to </a:t>
            </a:r>
            <a:br>
              <a:rPr lang="en-GB" altLang="en-US" sz="3600"/>
            </a:br>
            <a:r>
              <a:rPr lang="en-GB" altLang="en-US" sz="3600"/>
              <a:t>your client – Continued.</a:t>
            </a:r>
          </a:p>
        </p:txBody>
      </p:sp>
      <p:sp>
        <p:nvSpPr>
          <p:cNvPr id="96259" name="Rectangle 3">
            <a:extLst>
              <a:ext uri="{FF2B5EF4-FFF2-40B4-BE49-F238E27FC236}">
                <a16:creationId xmlns:a16="http://schemas.microsoft.com/office/drawing/2014/main" id="{383CA22A-5E3E-45B4-8281-2C282FC50278}"/>
              </a:ext>
            </a:extLst>
          </p:cNvPr>
          <p:cNvSpPr>
            <a:spLocks noGrp="1" noChangeArrowheads="1"/>
          </p:cNvSpPr>
          <p:nvPr>
            <p:ph type="body" idx="1"/>
          </p:nvPr>
        </p:nvSpPr>
        <p:spPr>
          <a:xfrm>
            <a:off x="457200" y="1600200"/>
            <a:ext cx="8229600" cy="4924425"/>
          </a:xfrm>
        </p:spPr>
        <p:txBody>
          <a:bodyPr/>
          <a:lstStyle/>
          <a:p>
            <a:pPr algn="just">
              <a:lnSpc>
                <a:spcPct val="150000"/>
              </a:lnSpc>
              <a:spcAft>
                <a:spcPts val="1000"/>
              </a:spcAft>
              <a:defRPr/>
            </a:pPr>
            <a:r>
              <a:rPr lang="en-GB" sz="1800" dirty="0">
                <a:ea typeface="Times New Roman" panose="02020603050405020304" pitchFamily="18" charset="0"/>
                <a:cs typeface="Times New Roman" panose="02020603050405020304" pitchFamily="18" charset="0"/>
              </a:rPr>
              <a:t>Please note, putting the consultant’s notes in the body of the email and the attachment should ensure the “decision maker” if they are not the receiver, will get the message you want them to receive. It will also ensure that when the email is sent you, will have an exact copy of the email and the attachment saved on ADAPT</a:t>
            </a:r>
            <a:endParaRPr lang="en-GB" sz="18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50000"/>
              </a:lnSpc>
              <a:spcAft>
                <a:spcPts val="1000"/>
              </a:spcAft>
              <a:buFont typeface="Symbol" panose="05050102010706020507" pitchFamily="18" charset="2"/>
              <a:buChar char=""/>
              <a:defRPr/>
            </a:pPr>
            <a:r>
              <a:rPr lang="en-GB" sz="1800" dirty="0">
                <a:ea typeface="Times New Roman" panose="02020603050405020304" pitchFamily="18" charset="0"/>
                <a:cs typeface="Times New Roman" panose="02020603050405020304" pitchFamily="18" charset="0"/>
              </a:rPr>
              <a:t>Call your Customer contact and tell them you have done exactly what you said, you would do and got back to them in 2 days. In addition, the good news is that you have found someone and repeat once again, what is in the attachment and in the email.</a:t>
            </a:r>
          </a:p>
          <a:p>
            <a:pPr marL="0" indent="0" algn="just">
              <a:lnSpc>
                <a:spcPct val="150000"/>
              </a:lnSpc>
              <a:spcAft>
                <a:spcPts val="1000"/>
              </a:spcAft>
              <a:buFontTx/>
              <a:buNone/>
              <a:defRPr/>
            </a:pPr>
            <a:r>
              <a:rPr lang="en-GB" sz="1800" dirty="0">
                <a:ea typeface="Times New Roman" panose="02020603050405020304" pitchFamily="18" charset="0"/>
                <a:cs typeface="Times New Roman" panose="02020603050405020304" pitchFamily="18" charset="0"/>
              </a:rPr>
              <a:t>Important; this is an old fashioned SALES technique – tell your customer three times what they want and NEED.</a:t>
            </a:r>
            <a:endParaRPr lang="en-GB" sz="1800"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50000"/>
              </a:lnSpc>
              <a:spcAft>
                <a:spcPts val="1000"/>
              </a:spcAft>
              <a:buFont typeface="Symbol" panose="05050102010706020507" pitchFamily="18" charset="2"/>
              <a:buChar char=""/>
              <a:defRPr/>
            </a:pPr>
            <a:endParaRPr lang="en-GB" altLang="en-US" dirty="0"/>
          </a:p>
        </p:txBody>
      </p:sp>
    </p:spTree>
  </p:cSld>
  <p:clrMapOvr>
    <a:masterClrMapping/>
  </p:clrMapOvr>
  <p:transition/>
</p:sld>
</file>

<file path=ppt/theme/theme1.xml><?xml version="1.0" encoding="utf-8"?>
<a:theme xmlns:a="http://schemas.openxmlformats.org/drawingml/2006/main" name="Default Design">
  <a:themeElements>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9415</TotalTime>
  <Words>729</Words>
  <Application>Microsoft Office PowerPoint</Application>
  <PresentationFormat>On-screen Show (4:3)</PresentationFormat>
  <Paragraphs>38</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Times New Roman</vt:lpstr>
      <vt:lpstr>Consolas</vt:lpstr>
      <vt:lpstr>Symbol</vt:lpstr>
      <vt:lpstr>Default Design</vt:lpstr>
      <vt:lpstr>Module 14 – Consultants  comments on CV.</vt:lpstr>
      <vt:lpstr>Both parties want the  same thing</vt:lpstr>
      <vt:lpstr>The brief</vt:lpstr>
      <vt:lpstr>The Match</vt:lpstr>
      <vt:lpstr>Example of a brief</vt:lpstr>
      <vt:lpstr>Example of consultants  comments</vt:lpstr>
      <vt:lpstr>Process to SELL to  your client.</vt:lpstr>
      <vt:lpstr>Process to SELL to  your client – Continued.</vt:lpstr>
    </vt:vector>
  </TitlesOfParts>
  <Company>Hill McGlynn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ecampbell</dc:creator>
  <cp:lastModifiedBy>Will Burton</cp:lastModifiedBy>
  <cp:revision>200</cp:revision>
  <dcterms:created xsi:type="dcterms:W3CDTF">2006-03-01T16:20:54Z</dcterms:created>
  <dcterms:modified xsi:type="dcterms:W3CDTF">2021-07-20T12:22:17Z</dcterms:modified>
</cp:coreProperties>
</file>