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67" r:id="rId2"/>
    <p:sldId id="369" r:id="rId3"/>
    <p:sldId id="368" r:id="rId4"/>
    <p:sldId id="373" r:id="rId5"/>
    <p:sldId id="374" r:id="rId6"/>
    <p:sldId id="372" r:id="rId7"/>
    <p:sldId id="370" r:id="rId8"/>
    <p:sldId id="371"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75322" autoAdjust="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15ABCDC-7F55-482C-85CB-8A248F141F5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FC165BB4-D672-4EDC-B80C-75CB2E72C22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3252AA9A-5D87-4FD7-A2DF-D90569807B5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BF03F93-78D3-4F5A-B8B5-3668EC950F90}"/>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A543C394-7DC6-43D5-94EC-BCE2642E8F02}"/>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F50EC70C-71B2-4846-A938-EA454B6ED25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A4D148B-B721-4D80-9233-874F7C3DC31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cv-library.co.uk/"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9305CF9-22B1-47D7-A79B-0CA2DA057FE0}"/>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6D201930-1AB0-4114-A96F-85BCBD2030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Aft>
                <a:spcPts val="600"/>
              </a:spcAft>
            </a:pPr>
            <a:r>
              <a:rPr lang="en-GB" altLang="en-US" b="1">
                <a:latin typeface="Arial" panose="020B0604020202020204" pitchFamily="34" charset="0"/>
                <a:cs typeface="Times New Roman" panose="02020603050405020304" pitchFamily="18" charset="0"/>
              </a:rPr>
              <a:t>Place your advertisement onto the Internet:</a:t>
            </a:r>
            <a:endParaRPr lang="en-GB" altLang="en-US">
              <a:latin typeface="Consolas" panose="020B0609020204030204" pitchFamily="49" charset="0"/>
              <a:cs typeface="Times New Roman" panose="02020603050405020304" pitchFamily="18" charset="0"/>
            </a:endParaRPr>
          </a:p>
          <a:p>
            <a:pPr algn="just">
              <a:lnSpc>
                <a:spcPct val="150000"/>
              </a:lnSpc>
            </a:pPr>
            <a:r>
              <a:rPr lang="en-GB" altLang="en-US">
                <a:latin typeface="Arial" panose="020B0604020202020204" pitchFamily="34" charset="0"/>
                <a:cs typeface="Times New Roman" panose="02020603050405020304" pitchFamily="18" charset="0"/>
              </a:rPr>
              <a:t>You are trying to get your advertisement seen by as many of the right people as possible. If you get this right, and the advertisement is good, you will save time by not having to spend hours locating “invisible candidates” by CV searching.</a:t>
            </a:r>
            <a:endParaRPr lang="en-GB" altLang="en-US">
              <a:latin typeface="Consolas" panose="020B0609020204030204" pitchFamily="49" charset="0"/>
              <a:cs typeface="Times New Roman" panose="02020603050405020304" pitchFamily="18" charset="0"/>
            </a:endParaRPr>
          </a:p>
          <a:p>
            <a:pPr algn="just">
              <a:lnSpc>
                <a:spcPct val="150000"/>
              </a:lnSpc>
            </a:pPr>
            <a:r>
              <a:rPr lang="en-GB" altLang="en-US">
                <a:latin typeface="Arial" panose="020B0604020202020204" pitchFamily="34" charset="0"/>
                <a:cs typeface="Times New Roman" panose="02020603050405020304" pitchFamily="18" charset="0"/>
              </a:rPr>
              <a:t> </a:t>
            </a:r>
            <a:endParaRPr lang="en-GB" altLang="en-US">
              <a:latin typeface="Consolas" panose="020B0609020204030204" pitchFamily="49" charset="0"/>
              <a:cs typeface="Times New Roman" panose="02020603050405020304" pitchFamily="18" charset="0"/>
            </a:endParaRPr>
          </a:p>
          <a:p>
            <a:pPr algn="just">
              <a:lnSpc>
                <a:spcPct val="150000"/>
              </a:lnSpc>
            </a:pPr>
            <a:r>
              <a:rPr lang="en-GB" altLang="en-US">
                <a:latin typeface="Arial" panose="020B0604020202020204" pitchFamily="34" charset="0"/>
                <a:cs typeface="Times New Roman" panose="02020603050405020304" pitchFamily="18" charset="0"/>
              </a:rPr>
              <a:t>Go onto the Internet site(s) that AES are using (you will be given a log on when you join) and follow the step by step approach to place your advertisement on the site.</a:t>
            </a:r>
            <a:endParaRPr lang="en-GB" altLang="en-US">
              <a:latin typeface="Consolas" panose="020B0609020204030204" pitchFamily="49" charset="0"/>
              <a:cs typeface="Times New Roman" panose="02020603050405020304" pitchFamily="18" charset="0"/>
            </a:endParaRPr>
          </a:p>
          <a:p>
            <a:pPr algn="just">
              <a:lnSpc>
                <a:spcPct val="150000"/>
              </a:lnSpc>
            </a:pPr>
            <a:r>
              <a:rPr lang="en-GB" altLang="en-US">
                <a:latin typeface="Arial" panose="020B0604020202020204" pitchFamily="34" charset="0"/>
                <a:cs typeface="Times New Roman" panose="02020603050405020304" pitchFamily="18" charset="0"/>
              </a:rPr>
              <a:t> </a:t>
            </a:r>
            <a:endParaRPr lang="en-GB" altLang="en-US">
              <a:latin typeface="Consolas" panose="020B0609020204030204" pitchFamily="49" charset="0"/>
              <a:cs typeface="Times New Roman" panose="02020603050405020304" pitchFamily="18" charset="0"/>
            </a:endParaRPr>
          </a:p>
          <a:p>
            <a:pPr algn="just">
              <a:lnSpc>
                <a:spcPct val="150000"/>
              </a:lnSpc>
            </a:pPr>
            <a:r>
              <a:rPr lang="en-GB" altLang="en-US">
                <a:latin typeface="Arial" panose="020B0604020202020204" pitchFamily="34" charset="0"/>
                <a:cs typeface="Times New Roman" panose="02020603050405020304" pitchFamily="18" charset="0"/>
              </a:rPr>
              <a:t>Any problems call AES head office and we will talk you through the process.</a:t>
            </a:r>
            <a:endParaRPr lang="en-GB" altLang="en-US">
              <a:latin typeface="Consolas" panose="020B0609020204030204" pitchFamily="49" charset="0"/>
              <a:cs typeface="Times New Roman" panose="02020603050405020304" pitchFamily="18" charset="0"/>
            </a:endParaRPr>
          </a:p>
          <a:p>
            <a:endParaRPr lang="en-GB" altLang="en-US">
              <a:latin typeface="Arial" panose="020B0604020202020204" pitchFamily="34" charset="0"/>
            </a:endParaRPr>
          </a:p>
        </p:txBody>
      </p:sp>
      <p:sp>
        <p:nvSpPr>
          <p:cNvPr id="5124" name="Slide Number Placeholder 3">
            <a:extLst>
              <a:ext uri="{FF2B5EF4-FFF2-40B4-BE49-F238E27FC236}">
                <a16:creationId xmlns:a16="http://schemas.microsoft.com/office/drawing/2014/main" id="{58158473-2E31-4C2E-9BBA-6F2C55D4F1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FD2221-2674-4469-9258-45DE7824C2D7}" type="slidenum">
              <a:rPr lang="en-US" altLang="en-US" smtClean="0"/>
              <a:pPr/>
              <a:t>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3EC01F0-47BC-4297-950F-17F694B76210}"/>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51B8C745-38D0-4FBC-B8B4-72D424C416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50000"/>
              </a:lnSpc>
              <a:spcAft>
                <a:spcPts val="1000"/>
              </a:spcAft>
            </a:pPr>
            <a:r>
              <a:rPr lang="en-GB" altLang="en-US" sz="1800">
                <a:latin typeface="Arial" panose="020B0604020202020204" pitchFamily="34" charset="0"/>
                <a:cs typeface="Times New Roman" panose="02020603050405020304" pitchFamily="18" charset="0"/>
              </a:rPr>
              <a:t> </a:t>
            </a:r>
            <a:endParaRPr lang="en-GB" altLang="en-US">
              <a:latin typeface="Arial" panose="020B0604020202020204" pitchFamily="34" charset="0"/>
            </a:endParaRPr>
          </a:p>
        </p:txBody>
      </p:sp>
      <p:sp>
        <p:nvSpPr>
          <p:cNvPr id="7172" name="Slide Number Placeholder 3">
            <a:extLst>
              <a:ext uri="{FF2B5EF4-FFF2-40B4-BE49-F238E27FC236}">
                <a16:creationId xmlns:a16="http://schemas.microsoft.com/office/drawing/2014/main" id="{B0A8CEFB-8C9A-460C-B63A-3946A26EF5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6A1130-5D4B-4703-9B07-05D092FE41C1}" type="slidenum">
              <a:rPr lang="en-US" altLang="en-US" smtClean="0"/>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767E48A2-44A5-4D09-80E9-028CB10100F6}"/>
              </a:ext>
            </a:extLst>
          </p:cNvPr>
          <p:cNvSpPr>
            <a:spLocks noGrp="1" noRot="1" noChangeAspect="1" noChangeArrowheads="1" noTextEdit="1"/>
          </p:cNvSpPr>
          <p:nvPr>
            <p:ph type="sldImg"/>
          </p:nvPr>
        </p:nvSpPr>
        <p:spPr>
          <a:ln/>
        </p:spPr>
      </p:sp>
      <p:sp>
        <p:nvSpPr>
          <p:cNvPr id="9219" name="Notes Placeholder 2">
            <a:extLst>
              <a:ext uri="{FF2B5EF4-FFF2-40B4-BE49-F238E27FC236}">
                <a16:creationId xmlns:a16="http://schemas.microsoft.com/office/drawing/2014/main" id="{14BF31C4-0F32-4817-BA2B-FD4A8DE135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9220" name="Slide Number Placeholder 3">
            <a:extLst>
              <a:ext uri="{FF2B5EF4-FFF2-40B4-BE49-F238E27FC236}">
                <a16:creationId xmlns:a16="http://schemas.microsoft.com/office/drawing/2014/main" id="{463AC022-2054-46ED-B012-165406C9FB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9D8F0D-D949-4856-93D9-A453F2B2D3F3}" type="slidenum">
              <a:rPr lang="en-US" altLang="en-US" smtClean="0"/>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A12FE142-BF6E-4CB1-A6E7-046D5416BC6E}"/>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28DBA53A-7F61-4841-B757-29F8996495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50000"/>
              </a:lnSpc>
              <a:spcAft>
                <a:spcPts val="1000"/>
              </a:spcAft>
            </a:pPr>
            <a:endParaRPr lang="en-GB" altLang="en-US">
              <a:latin typeface="Calibri" panose="020F0502020204030204" pitchFamily="34" charset="0"/>
              <a:cs typeface="Times New Roman" panose="02020603050405020304" pitchFamily="18" charset="0"/>
            </a:endParaRPr>
          </a:p>
          <a:p>
            <a:endParaRPr lang="en-GB" altLang="en-US">
              <a:latin typeface="Arial" panose="020B0604020202020204" pitchFamily="34" charset="0"/>
            </a:endParaRPr>
          </a:p>
        </p:txBody>
      </p:sp>
      <p:sp>
        <p:nvSpPr>
          <p:cNvPr id="11268" name="Slide Number Placeholder 3">
            <a:extLst>
              <a:ext uri="{FF2B5EF4-FFF2-40B4-BE49-F238E27FC236}">
                <a16:creationId xmlns:a16="http://schemas.microsoft.com/office/drawing/2014/main" id="{19697B20-ED38-4A84-A550-F621881BF0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4F8FC9-6FC3-44DA-8DC8-5FD41DC2CE69}" type="slidenum">
              <a:rPr lang="en-US" altLang="en-US" smtClean="0"/>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B4C7A9F1-51DD-41B5-B1F9-7C0D8C9B10EE}"/>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0A44DDE9-6F9D-46CE-896B-8CF996BE1C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13316" name="Slide Number Placeholder 3">
            <a:extLst>
              <a:ext uri="{FF2B5EF4-FFF2-40B4-BE49-F238E27FC236}">
                <a16:creationId xmlns:a16="http://schemas.microsoft.com/office/drawing/2014/main" id="{46063F69-74A5-4DD3-A8AC-BE98AFF123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91187C-3FAD-462F-8AFD-39C737D75525}" type="slidenum">
              <a:rPr lang="en-US" altLang="en-US" smtClean="0"/>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FE99174-2A06-49FF-AD5D-93D5AA211D75}"/>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7A90627A-69F1-4F67-AFAA-C433AE8D9F4A}"/>
              </a:ext>
            </a:extLst>
          </p:cNvPr>
          <p:cNvSpPr>
            <a:spLocks noGrp="1"/>
          </p:cNvSpPr>
          <p:nvPr>
            <p:ph type="body" idx="1"/>
          </p:nvPr>
        </p:nvSpPr>
        <p:spPr/>
        <p:txBody>
          <a:bodyPr/>
          <a:lstStyle/>
          <a:p>
            <a:pPr>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Go onto CV-Library and then:</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50000"/>
              </a:lnSpc>
              <a:spcAft>
                <a:spcPts val="10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Select ‘watchdogs’</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50000"/>
              </a:lnSpc>
              <a:spcAft>
                <a:spcPts val="10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Put in your Boolean search (read the section on Boolean searching or call AES for help) e.g. (“service engineer” or “commissioning engineer”) and (“medical equipment” or “MR scanners” or “CT scanner”)</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50000"/>
              </a:lnSpc>
              <a:spcAft>
                <a:spcPts val="10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Run search</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Keep the search basic so that you get everyone who has the key skills you require for the specialist area you are targeting.</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defRPr/>
            </a:pPr>
            <a:endParaRPr lang="en-GB" dirty="0"/>
          </a:p>
        </p:txBody>
      </p:sp>
      <p:sp>
        <p:nvSpPr>
          <p:cNvPr id="15364" name="Slide Number Placeholder 3">
            <a:extLst>
              <a:ext uri="{FF2B5EF4-FFF2-40B4-BE49-F238E27FC236}">
                <a16:creationId xmlns:a16="http://schemas.microsoft.com/office/drawing/2014/main" id="{6E0D6226-2D5C-46E7-A788-24D9A25E7E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B816A8-B483-47E6-A6D0-8E37C82E7975}" type="slidenum">
              <a:rPr lang="en-US" altLang="en-US" smtClean="0"/>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ECE9991-069A-46A5-8CF8-827E54326676}"/>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758AC0C0-FE62-49AB-AAF0-F62A58E4AFA9}"/>
              </a:ext>
            </a:extLst>
          </p:cNvPr>
          <p:cNvSpPr>
            <a:spLocks noGrp="1"/>
          </p:cNvSpPr>
          <p:nvPr>
            <p:ph type="body" idx="1"/>
          </p:nvPr>
        </p:nvSpPr>
        <p:spPr/>
        <p:txBody>
          <a:bodyPr/>
          <a:lstStyle/>
          <a:p>
            <a:pPr algn="just">
              <a:spcAft>
                <a:spcPts val="600"/>
              </a:spcAft>
              <a:defRPr/>
            </a:pPr>
            <a:r>
              <a:rPr lang="en-GB" sz="1800" b="1"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algn="just">
              <a:spcAft>
                <a:spcPts val="600"/>
              </a:spcAft>
              <a:defRPr/>
            </a:pPr>
            <a:r>
              <a:rPr lang="en-GB" sz="1800" b="1" dirty="0">
                <a:latin typeface="Arial" panose="020B0604020202020204" pitchFamily="34" charset="0"/>
                <a:ea typeface="Times New Roman" panose="02020603050405020304" pitchFamily="18" charset="0"/>
                <a:cs typeface="Times New Roman" panose="02020603050405020304" pitchFamily="18" charset="0"/>
              </a:rPr>
              <a:t>CV searching general information:</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algn="just">
              <a:lnSpc>
                <a:spcPct val="150000"/>
              </a:lnSpc>
              <a:defRPr/>
            </a:pPr>
            <a:r>
              <a:rPr lang="en-GB" sz="1800" dirty="0">
                <a:latin typeface="Arial" panose="020B0604020202020204" pitchFamily="34" charset="0"/>
                <a:ea typeface="Times New Roman" panose="02020603050405020304" pitchFamily="18" charset="0"/>
                <a:cs typeface="Times New Roman" panose="02020603050405020304" pitchFamily="18" charset="0"/>
              </a:rPr>
              <a:t>Doing a CV search now will compliment your advertisement which is on the Internet to attract visible candidates. CV searching is a very effective technique to find invisible candidates (these are the candidates who might be in work and not necessarily looking).</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algn="just">
              <a:lnSpc>
                <a:spcPct val="150000"/>
              </a:lnSpc>
              <a:defRPr/>
            </a:pPr>
            <a:r>
              <a:rPr lang="en-GB" sz="1800"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algn="just">
              <a:lnSpc>
                <a:spcPct val="150000"/>
              </a:lnSpc>
              <a:defRPr/>
            </a:pPr>
            <a:r>
              <a:rPr lang="en-GB" sz="1800" dirty="0">
                <a:latin typeface="Arial" panose="020B0604020202020204" pitchFamily="34" charset="0"/>
                <a:ea typeface="Times New Roman" panose="02020603050405020304" pitchFamily="18" charset="0"/>
                <a:cs typeface="Times New Roman" panose="02020603050405020304" pitchFamily="18" charset="0"/>
              </a:rPr>
              <a:t>ADAPT and most of the Job Boards (like the rest of the Internet) use Boolean search techniques (for help visit Step 2 Appendix 1); at AES we call it the string search. If you can master this you will get the best out of these tools.</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As a general guide, try to keep it simple. For example, work out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Font typeface="Symbol" panose="05050102010706020507" pitchFamily="18" charset="2"/>
              <a:buChar char=""/>
              <a:tabLst>
                <a:tab pos="228600" algn="l"/>
              </a:tabLst>
              <a:defRPr/>
            </a:pPr>
            <a:r>
              <a:rPr lang="en-GB" sz="1800" b="1" dirty="0">
                <a:latin typeface="Arial" panose="020B0604020202020204" pitchFamily="34" charset="0"/>
                <a:ea typeface="Times New Roman" panose="02020603050405020304" pitchFamily="18" charset="0"/>
                <a:cs typeface="Times New Roman" panose="02020603050405020304" pitchFamily="18" charset="0"/>
              </a:rPr>
              <a:t>What they are</a:t>
            </a:r>
            <a:r>
              <a:rPr lang="en-GB" sz="1800" dirty="0">
                <a:latin typeface="Arial" panose="020B0604020202020204" pitchFamily="34" charset="0"/>
                <a:ea typeface="Times New Roman" panose="02020603050405020304" pitchFamily="18" charset="0"/>
                <a:cs typeface="Times New Roman" panose="02020603050405020304" pitchFamily="18" charset="0"/>
              </a:rPr>
              <a:t> e.g. Electrical engineer, mechanical engineer or Merchant Banker</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Font typeface="Symbol" panose="05050102010706020507" pitchFamily="18" charset="2"/>
              <a:buChar char=""/>
              <a:tabLst>
                <a:tab pos="228600" algn="l"/>
              </a:tabLst>
              <a:defRPr/>
            </a:pPr>
            <a:r>
              <a:rPr lang="en-GB" sz="1800" b="1" dirty="0">
                <a:latin typeface="Arial" panose="020B0604020202020204" pitchFamily="34" charset="0"/>
                <a:ea typeface="Times New Roman" panose="02020603050405020304" pitchFamily="18" charset="0"/>
                <a:cs typeface="Times New Roman" panose="02020603050405020304" pitchFamily="18" charset="0"/>
              </a:rPr>
              <a:t>What they do</a:t>
            </a:r>
            <a:r>
              <a:rPr lang="en-GB" sz="1800" dirty="0">
                <a:latin typeface="Arial" panose="020B0604020202020204" pitchFamily="34" charset="0"/>
                <a:ea typeface="Times New Roman" panose="02020603050405020304" pitchFamily="18" charset="0"/>
                <a:cs typeface="Times New Roman" panose="02020603050405020304" pitchFamily="18" charset="0"/>
              </a:rPr>
              <a:t> e.g. design engineer, maintenance engineer or Investment banking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Font typeface="Symbol" panose="05050102010706020507" pitchFamily="18" charset="2"/>
              <a:buChar char=""/>
              <a:tabLst>
                <a:tab pos="228600" algn="l"/>
              </a:tabLst>
              <a:defRPr/>
            </a:pPr>
            <a:r>
              <a:rPr lang="en-GB" sz="1800" b="1" dirty="0">
                <a:latin typeface="Arial" panose="020B0604020202020204" pitchFamily="34" charset="0"/>
                <a:ea typeface="Times New Roman" panose="02020603050405020304" pitchFamily="18" charset="0"/>
                <a:cs typeface="Times New Roman" panose="02020603050405020304" pitchFamily="18" charset="0"/>
              </a:rPr>
              <a:t>What is their specialisation</a:t>
            </a:r>
            <a:r>
              <a:rPr lang="en-GB" sz="1800" dirty="0">
                <a:latin typeface="Arial" panose="020B0604020202020204" pitchFamily="34" charset="0"/>
                <a:ea typeface="Times New Roman" panose="02020603050405020304" pitchFamily="18" charset="0"/>
                <a:cs typeface="Times New Roman" panose="02020603050405020304" pitchFamily="18" charset="0"/>
              </a:rPr>
              <a:t> e.g. transformers, PLCs or international clients</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In some instances you can get away with only two of the above – For example “sales manager” and transformer* - The sales manager is who they are and what they do.</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The common mistake is mixing them up and putting an OR when there should be an AND. In between the three lines above, there would be an AND.</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Another common mistake is over complicating a search; my advice is to go to the lowest common denominator. Identifying the specialisation can be very helpful in doing simple searches. For example, if you are looking for a:</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Structural designer to use STRUCAD, the search is STRUCAD as a single word because only a structural designer would have that on his CV</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Quality Engineer with PPAP, the search is PPAP as a single word because only a Quality Engineer would have that on their CV.</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Once you are happy with your string search (and do ask for help if you are struggling) save it onto the summary page of your Job for future reference.</a:t>
            </a:r>
          </a:p>
          <a:p>
            <a:pPr algn="just">
              <a:spcAft>
                <a:spcPts val="600"/>
              </a:spcAft>
              <a:defRPr/>
            </a:pPr>
            <a:r>
              <a:rPr lang="en-GB" sz="1800" b="1" dirty="0">
                <a:latin typeface="Arial" panose="020B0604020202020204" pitchFamily="34" charset="0"/>
                <a:ea typeface="Times New Roman" panose="02020603050405020304" pitchFamily="18" charset="0"/>
                <a:cs typeface="Times New Roman" panose="02020603050405020304" pitchFamily="18" charset="0"/>
              </a:rPr>
              <a:t>CV searching the detail:</a:t>
            </a:r>
            <a:r>
              <a:rPr lang="en-GB" sz="1800" b="1" i="1" dirty="0">
                <a:latin typeface="Arial" panose="020B0604020202020204" pitchFamily="34" charset="0"/>
                <a:ea typeface="Times New Roman" panose="02020603050405020304" pitchFamily="18" charset="0"/>
                <a:cs typeface="Times New Roman" panose="02020603050405020304" pitchFamily="18" charset="0"/>
              </a:rPr>
              <a:t> </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algn="just">
              <a:spcAft>
                <a:spcPts val="600"/>
              </a:spcAft>
              <a:defRPr/>
            </a:pPr>
            <a:r>
              <a:rPr lang="en-GB" sz="1800" dirty="0">
                <a:latin typeface="Arial" panose="020B0604020202020204" pitchFamily="34" charset="0"/>
                <a:ea typeface="Times New Roman" panose="02020603050405020304" pitchFamily="18" charset="0"/>
                <a:cs typeface="Times New Roman" panose="02020603050405020304" pitchFamily="18" charset="0"/>
              </a:rPr>
              <a:t>The description below is for doing a CV search using the job agreement statement.</a:t>
            </a:r>
            <a:endParaRPr lang="en-GB" sz="1800" dirty="0">
              <a:latin typeface="Consolas" panose="020B0609020204030204" pitchFamily="49"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Go on to your browser and enter </a:t>
            </a:r>
            <a:r>
              <a:rPr lang="en-GB" sz="1800" u="sng" dirty="0">
                <a:solidFill>
                  <a:srgbClr val="0000FF"/>
                </a:solidFill>
                <a:latin typeface="Calibri" panose="020F0502020204030204" pitchFamily="34" charset="0"/>
                <a:ea typeface="Times New Roman" panose="02020603050405020304" pitchFamily="18" charset="0"/>
                <a:cs typeface="Arial" panose="020B0604020202020204" pitchFamily="34" charset="0"/>
                <a:hlinkClick r:id="rId3"/>
              </a:rPr>
              <a:t>www.cv-library.co.uk</a:t>
            </a:r>
            <a:r>
              <a:rPr lang="en-GB" sz="1800" dirty="0">
                <a:latin typeface="Arial" panose="020B0604020202020204" pitchFamily="34" charset="0"/>
                <a:ea typeface="Times New Roman" panose="02020603050405020304" pitchFamily="18" charset="0"/>
                <a:cs typeface="Times New Roman" panose="02020603050405020304" pitchFamily="18" charset="0"/>
              </a:rPr>
              <a:t>.</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Enter your log-in supplied by AES</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Select search CVs now.</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The screen now visible is very easy to navigate. The key words option available looks into the body of the candidate's CV</a:t>
            </a:r>
            <a:r>
              <a:rPr lang="en-GB" sz="1800" b="1" dirty="0">
                <a:latin typeface="Arial" panose="020B0604020202020204" pitchFamily="34" charset="0"/>
                <a:ea typeface="Times New Roman" panose="02020603050405020304" pitchFamily="18" charset="0"/>
                <a:cs typeface="Times New Roman" panose="02020603050405020304" pitchFamily="18" charset="0"/>
              </a:rPr>
              <a:t> </a:t>
            </a:r>
            <a:r>
              <a:rPr lang="en-GB" sz="1800" dirty="0">
                <a:latin typeface="Arial" panose="020B0604020202020204" pitchFamily="34" charset="0"/>
                <a:ea typeface="Times New Roman" panose="02020603050405020304" pitchFamily="18" charset="0"/>
                <a:cs typeface="Times New Roman" panose="02020603050405020304" pitchFamily="18" charset="0"/>
              </a:rPr>
              <a:t>and is the main thing we are interested in. You should use the search that you have already recorded onto the summary page of the job on ADAPT.</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Select salary  - you can select more than one band.</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Job Type – is always permanent </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Location – Your choice and leave blank if home based.</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Distance – Be sensible 30 miles around Dover is Northern France! Also remember the type of role e.g. someone on £20 to £25k is unlikely to travel more than 25 miles for a job</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Select – More search options.</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Minimum match is normally be 50%</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Include candidates who can relocate if you think that is useful but it could increase your numbers dramatically – be sensible.</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600"/>
              </a:spcAft>
              <a:buFont typeface="Symbol" panose="05050102010706020507" pitchFamily="18" charset="2"/>
              <a:buChar char=""/>
              <a:defRPr/>
            </a:pPr>
            <a:r>
              <a:rPr lang="en-GB" sz="1800" dirty="0">
                <a:latin typeface="Arial" panose="020B0604020202020204" pitchFamily="34" charset="0"/>
                <a:ea typeface="Times New Roman" panose="02020603050405020304" pitchFamily="18" charset="0"/>
                <a:cs typeface="Times New Roman" panose="02020603050405020304" pitchFamily="18" charset="0"/>
              </a:rPr>
              <a:t>Order by date to get the most recent first especially if this is your first search and you want to get back to a new client with an information gathering CV quickly.</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defRPr/>
            </a:pPr>
            <a:endParaRPr lang="en-GB" dirty="0"/>
          </a:p>
        </p:txBody>
      </p:sp>
      <p:sp>
        <p:nvSpPr>
          <p:cNvPr id="17412" name="Slide Number Placeholder 3">
            <a:extLst>
              <a:ext uri="{FF2B5EF4-FFF2-40B4-BE49-F238E27FC236}">
                <a16:creationId xmlns:a16="http://schemas.microsoft.com/office/drawing/2014/main" id="{69E0A288-2101-4780-965E-F49CA3E826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E1A171-1B1E-41F4-B953-65FCA6A61B40}" type="slidenum">
              <a:rPr lang="en-US" altLang="en-US" smtClean="0"/>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90CB0891-893E-4137-A9F9-1ADAF62EB3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7E9D2F-014C-46C5-885D-F9CE3C2FD6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0031CD-1A81-4DC7-94E4-D1C5F9B8C8F4}"/>
              </a:ext>
            </a:extLst>
          </p:cNvPr>
          <p:cNvSpPr>
            <a:spLocks noGrp="1" noChangeArrowheads="1"/>
          </p:cNvSpPr>
          <p:nvPr>
            <p:ph type="sldNum" sz="quarter" idx="12"/>
          </p:nvPr>
        </p:nvSpPr>
        <p:spPr>
          <a:ln/>
        </p:spPr>
        <p:txBody>
          <a:bodyPr/>
          <a:lstStyle>
            <a:lvl1pPr>
              <a:defRPr/>
            </a:lvl1pPr>
          </a:lstStyle>
          <a:p>
            <a:pPr>
              <a:defRPr/>
            </a:pPr>
            <a:fld id="{F1FF88D1-41A6-4965-A486-F592C30A59D1}" type="slidenum">
              <a:rPr lang="en-US" altLang="en-US"/>
              <a:pPr>
                <a:defRPr/>
              </a:pPr>
              <a:t>‹#›</a:t>
            </a:fld>
            <a:endParaRPr lang="en-US" altLang="en-US"/>
          </a:p>
        </p:txBody>
      </p:sp>
    </p:spTree>
    <p:extLst>
      <p:ext uri="{BB962C8B-B14F-4D97-AF65-F5344CB8AC3E}">
        <p14:creationId xmlns:p14="http://schemas.microsoft.com/office/powerpoint/2010/main" val="1661999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B82FD15-7015-492E-A379-753FE7C3523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8066235-791A-47C5-817F-A8173860BE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533D5BF-DDF1-4887-9454-005B360A7DC4}"/>
              </a:ext>
            </a:extLst>
          </p:cNvPr>
          <p:cNvSpPr>
            <a:spLocks noGrp="1" noChangeArrowheads="1"/>
          </p:cNvSpPr>
          <p:nvPr>
            <p:ph type="sldNum" sz="quarter" idx="12"/>
          </p:nvPr>
        </p:nvSpPr>
        <p:spPr>
          <a:ln/>
        </p:spPr>
        <p:txBody>
          <a:bodyPr/>
          <a:lstStyle>
            <a:lvl1pPr>
              <a:defRPr/>
            </a:lvl1pPr>
          </a:lstStyle>
          <a:p>
            <a:pPr>
              <a:defRPr/>
            </a:pPr>
            <a:fld id="{1EBC5CA4-1308-499B-8BFC-698D96F152B2}" type="slidenum">
              <a:rPr lang="en-US" altLang="en-US"/>
              <a:pPr>
                <a:defRPr/>
              </a:pPr>
              <a:t>‹#›</a:t>
            </a:fld>
            <a:endParaRPr lang="en-US" altLang="en-US"/>
          </a:p>
        </p:txBody>
      </p:sp>
    </p:spTree>
    <p:extLst>
      <p:ext uri="{BB962C8B-B14F-4D97-AF65-F5344CB8AC3E}">
        <p14:creationId xmlns:p14="http://schemas.microsoft.com/office/powerpoint/2010/main" val="206508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7EE8F00-7143-4639-BB1D-9511D9A248F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1A5CB12-1FB3-4084-99E3-B23333383D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0923FA7-463F-41BD-A37E-D7C419196A77}"/>
              </a:ext>
            </a:extLst>
          </p:cNvPr>
          <p:cNvSpPr>
            <a:spLocks noGrp="1" noChangeArrowheads="1"/>
          </p:cNvSpPr>
          <p:nvPr>
            <p:ph type="sldNum" sz="quarter" idx="12"/>
          </p:nvPr>
        </p:nvSpPr>
        <p:spPr>
          <a:ln/>
        </p:spPr>
        <p:txBody>
          <a:bodyPr/>
          <a:lstStyle>
            <a:lvl1pPr>
              <a:defRPr/>
            </a:lvl1pPr>
          </a:lstStyle>
          <a:p>
            <a:pPr>
              <a:defRPr/>
            </a:pPr>
            <a:fld id="{9B47495C-8274-442E-AEBB-197BE1B68C67}" type="slidenum">
              <a:rPr lang="en-US" altLang="en-US"/>
              <a:pPr>
                <a:defRPr/>
              </a:pPr>
              <a:t>‹#›</a:t>
            </a:fld>
            <a:endParaRPr lang="en-US" altLang="en-US"/>
          </a:p>
        </p:txBody>
      </p:sp>
    </p:spTree>
    <p:extLst>
      <p:ext uri="{BB962C8B-B14F-4D97-AF65-F5344CB8AC3E}">
        <p14:creationId xmlns:p14="http://schemas.microsoft.com/office/powerpoint/2010/main" val="2085257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156089AE-4EEE-4706-8216-2F63AC654CD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DD5CA20-2391-47C9-BC61-345A583565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5FE6257-4D39-4255-A4E3-A49DE1E7FDF7}"/>
              </a:ext>
            </a:extLst>
          </p:cNvPr>
          <p:cNvSpPr>
            <a:spLocks noGrp="1" noChangeArrowheads="1"/>
          </p:cNvSpPr>
          <p:nvPr>
            <p:ph type="sldNum" sz="quarter" idx="12"/>
          </p:nvPr>
        </p:nvSpPr>
        <p:spPr>
          <a:ln/>
        </p:spPr>
        <p:txBody>
          <a:bodyPr/>
          <a:lstStyle>
            <a:lvl1pPr>
              <a:defRPr/>
            </a:lvl1pPr>
          </a:lstStyle>
          <a:p>
            <a:pPr>
              <a:defRPr/>
            </a:pPr>
            <a:fld id="{66D603D5-B67A-4B77-9D44-1F90374796D7}" type="slidenum">
              <a:rPr lang="en-US" altLang="en-US"/>
              <a:pPr>
                <a:defRPr/>
              </a:pPr>
              <a:t>‹#›</a:t>
            </a:fld>
            <a:endParaRPr lang="en-US" altLang="en-US"/>
          </a:p>
        </p:txBody>
      </p:sp>
    </p:spTree>
    <p:extLst>
      <p:ext uri="{BB962C8B-B14F-4D97-AF65-F5344CB8AC3E}">
        <p14:creationId xmlns:p14="http://schemas.microsoft.com/office/powerpoint/2010/main" val="271426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DE3BC52-2221-44D2-8010-0307C6A812A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B9BB613-E32E-4896-B882-BB45301344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2E664B-544D-4C19-A385-B1E8D5601FA2}"/>
              </a:ext>
            </a:extLst>
          </p:cNvPr>
          <p:cNvSpPr>
            <a:spLocks noGrp="1" noChangeArrowheads="1"/>
          </p:cNvSpPr>
          <p:nvPr>
            <p:ph type="sldNum" sz="quarter" idx="12"/>
          </p:nvPr>
        </p:nvSpPr>
        <p:spPr>
          <a:ln/>
        </p:spPr>
        <p:txBody>
          <a:bodyPr/>
          <a:lstStyle>
            <a:lvl1pPr>
              <a:defRPr/>
            </a:lvl1pPr>
          </a:lstStyle>
          <a:p>
            <a:pPr>
              <a:defRPr/>
            </a:pPr>
            <a:fld id="{3C4AADFB-E983-4BAD-9C06-5499B8A1629F}" type="slidenum">
              <a:rPr lang="en-US" altLang="en-US"/>
              <a:pPr>
                <a:defRPr/>
              </a:pPr>
              <a:t>‹#›</a:t>
            </a:fld>
            <a:endParaRPr lang="en-US" altLang="en-US"/>
          </a:p>
        </p:txBody>
      </p:sp>
    </p:spTree>
    <p:extLst>
      <p:ext uri="{BB962C8B-B14F-4D97-AF65-F5344CB8AC3E}">
        <p14:creationId xmlns:p14="http://schemas.microsoft.com/office/powerpoint/2010/main" val="2631939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F6F81EB-865E-4A37-8182-E6A44EF6117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F13636-76A8-45E9-8A76-A4E3F94857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846311C-1DAE-47E8-89F4-8100FAF8446E}"/>
              </a:ext>
            </a:extLst>
          </p:cNvPr>
          <p:cNvSpPr>
            <a:spLocks noGrp="1" noChangeArrowheads="1"/>
          </p:cNvSpPr>
          <p:nvPr>
            <p:ph type="sldNum" sz="quarter" idx="12"/>
          </p:nvPr>
        </p:nvSpPr>
        <p:spPr>
          <a:ln/>
        </p:spPr>
        <p:txBody>
          <a:bodyPr/>
          <a:lstStyle>
            <a:lvl1pPr>
              <a:defRPr/>
            </a:lvl1pPr>
          </a:lstStyle>
          <a:p>
            <a:pPr>
              <a:defRPr/>
            </a:pPr>
            <a:fld id="{45655CC8-FCD5-4D80-BF4A-A11863EC3B0D}" type="slidenum">
              <a:rPr lang="en-US" altLang="en-US"/>
              <a:pPr>
                <a:defRPr/>
              </a:pPr>
              <a:t>‹#›</a:t>
            </a:fld>
            <a:endParaRPr lang="en-US" altLang="en-US"/>
          </a:p>
        </p:txBody>
      </p:sp>
    </p:spTree>
    <p:extLst>
      <p:ext uri="{BB962C8B-B14F-4D97-AF65-F5344CB8AC3E}">
        <p14:creationId xmlns:p14="http://schemas.microsoft.com/office/powerpoint/2010/main" val="2416050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748A7D39-365E-4982-AA93-DFA38E45634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E28315B-7BFB-4EA6-BD5E-0F59B79500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809EF39-0C36-43CF-AF07-DFFC15F0202C}"/>
              </a:ext>
            </a:extLst>
          </p:cNvPr>
          <p:cNvSpPr>
            <a:spLocks noGrp="1" noChangeArrowheads="1"/>
          </p:cNvSpPr>
          <p:nvPr>
            <p:ph type="sldNum" sz="quarter" idx="12"/>
          </p:nvPr>
        </p:nvSpPr>
        <p:spPr>
          <a:ln/>
        </p:spPr>
        <p:txBody>
          <a:bodyPr/>
          <a:lstStyle>
            <a:lvl1pPr>
              <a:defRPr/>
            </a:lvl1pPr>
          </a:lstStyle>
          <a:p>
            <a:pPr>
              <a:defRPr/>
            </a:pPr>
            <a:fld id="{9A32A546-7FFF-4CDF-A172-678B032ECB42}" type="slidenum">
              <a:rPr lang="en-US" altLang="en-US"/>
              <a:pPr>
                <a:defRPr/>
              </a:pPr>
              <a:t>‹#›</a:t>
            </a:fld>
            <a:endParaRPr lang="en-US" altLang="en-US"/>
          </a:p>
        </p:txBody>
      </p:sp>
    </p:spTree>
    <p:extLst>
      <p:ext uri="{BB962C8B-B14F-4D97-AF65-F5344CB8AC3E}">
        <p14:creationId xmlns:p14="http://schemas.microsoft.com/office/powerpoint/2010/main" val="2199007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7F383BC7-ABD3-476B-8E53-B0281EE1863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7975093-C299-4529-8CF9-DCA75CAB55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C135EF4-E636-4F33-9C81-113D5587206F}"/>
              </a:ext>
            </a:extLst>
          </p:cNvPr>
          <p:cNvSpPr>
            <a:spLocks noGrp="1" noChangeArrowheads="1"/>
          </p:cNvSpPr>
          <p:nvPr>
            <p:ph type="sldNum" sz="quarter" idx="12"/>
          </p:nvPr>
        </p:nvSpPr>
        <p:spPr>
          <a:ln/>
        </p:spPr>
        <p:txBody>
          <a:bodyPr/>
          <a:lstStyle>
            <a:lvl1pPr>
              <a:defRPr/>
            </a:lvl1pPr>
          </a:lstStyle>
          <a:p>
            <a:pPr>
              <a:defRPr/>
            </a:pPr>
            <a:fld id="{D3323066-66FE-4E12-9F37-EC5BAC30AF4C}" type="slidenum">
              <a:rPr lang="en-US" altLang="en-US"/>
              <a:pPr>
                <a:defRPr/>
              </a:pPr>
              <a:t>‹#›</a:t>
            </a:fld>
            <a:endParaRPr lang="en-US" altLang="en-US"/>
          </a:p>
        </p:txBody>
      </p:sp>
    </p:spTree>
    <p:extLst>
      <p:ext uri="{BB962C8B-B14F-4D97-AF65-F5344CB8AC3E}">
        <p14:creationId xmlns:p14="http://schemas.microsoft.com/office/powerpoint/2010/main" val="566765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24241A04-22F1-466D-8071-8156E192CF6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EEC04FC-4DF2-4E9D-9F88-93615A9AC7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D30858D-0136-467B-8E5A-A4C0A9B7547A}"/>
              </a:ext>
            </a:extLst>
          </p:cNvPr>
          <p:cNvSpPr>
            <a:spLocks noGrp="1" noChangeArrowheads="1"/>
          </p:cNvSpPr>
          <p:nvPr>
            <p:ph type="sldNum" sz="quarter" idx="12"/>
          </p:nvPr>
        </p:nvSpPr>
        <p:spPr>
          <a:ln/>
        </p:spPr>
        <p:txBody>
          <a:bodyPr/>
          <a:lstStyle>
            <a:lvl1pPr>
              <a:defRPr/>
            </a:lvl1pPr>
          </a:lstStyle>
          <a:p>
            <a:pPr>
              <a:defRPr/>
            </a:pPr>
            <a:fld id="{43E94B25-0E12-446F-865E-CFFAFF964B53}" type="slidenum">
              <a:rPr lang="en-US" altLang="en-US"/>
              <a:pPr>
                <a:defRPr/>
              </a:pPr>
              <a:t>‹#›</a:t>
            </a:fld>
            <a:endParaRPr lang="en-US" altLang="en-US"/>
          </a:p>
        </p:txBody>
      </p:sp>
    </p:spTree>
    <p:extLst>
      <p:ext uri="{BB962C8B-B14F-4D97-AF65-F5344CB8AC3E}">
        <p14:creationId xmlns:p14="http://schemas.microsoft.com/office/powerpoint/2010/main" val="4187097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F2028CC-50D8-4708-9103-632B860332B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CD86DE7-77A8-447C-8BF9-46B74218A8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D51F90B-8548-4CDF-BEF9-B8F0DC3858F1}"/>
              </a:ext>
            </a:extLst>
          </p:cNvPr>
          <p:cNvSpPr>
            <a:spLocks noGrp="1" noChangeArrowheads="1"/>
          </p:cNvSpPr>
          <p:nvPr>
            <p:ph type="sldNum" sz="quarter" idx="12"/>
          </p:nvPr>
        </p:nvSpPr>
        <p:spPr>
          <a:ln/>
        </p:spPr>
        <p:txBody>
          <a:bodyPr/>
          <a:lstStyle>
            <a:lvl1pPr>
              <a:defRPr/>
            </a:lvl1pPr>
          </a:lstStyle>
          <a:p>
            <a:pPr>
              <a:defRPr/>
            </a:pPr>
            <a:fld id="{6A786730-5D2E-493E-B3CE-EEB942CDBBB6}" type="slidenum">
              <a:rPr lang="en-US" altLang="en-US"/>
              <a:pPr>
                <a:defRPr/>
              </a:pPr>
              <a:t>‹#›</a:t>
            </a:fld>
            <a:endParaRPr lang="en-US" altLang="en-US"/>
          </a:p>
        </p:txBody>
      </p:sp>
    </p:spTree>
    <p:extLst>
      <p:ext uri="{BB962C8B-B14F-4D97-AF65-F5344CB8AC3E}">
        <p14:creationId xmlns:p14="http://schemas.microsoft.com/office/powerpoint/2010/main" val="210023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0FAC92E-03D0-41E4-A00D-B19DB4DE881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F705156-85E2-46EE-91A3-16FA8AD462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D3EAC7D-C63A-4A14-9C03-C9463FA7B2EF}"/>
              </a:ext>
            </a:extLst>
          </p:cNvPr>
          <p:cNvSpPr>
            <a:spLocks noGrp="1" noChangeArrowheads="1"/>
          </p:cNvSpPr>
          <p:nvPr>
            <p:ph type="sldNum" sz="quarter" idx="12"/>
          </p:nvPr>
        </p:nvSpPr>
        <p:spPr>
          <a:ln/>
        </p:spPr>
        <p:txBody>
          <a:bodyPr/>
          <a:lstStyle>
            <a:lvl1pPr>
              <a:defRPr/>
            </a:lvl1pPr>
          </a:lstStyle>
          <a:p>
            <a:pPr>
              <a:defRPr/>
            </a:pPr>
            <a:fld id="{7FF9C4DB-C4E2-4B44-915D-CED1F6FBF7FD}" type="slidenum">
              <a:rPr lang="en-US" altLang="en-US"/>
              <a:pPr>
                <a:defRPr/>
              </a:pPr>
              <a:t>‹#›</a:t>
            </a:fld>
            <a:endParaRPr lang="en-US" altLang="en-US"/>
          </a:p>
        </p:txBody>
      </p:sp>
    </p:spTree>
    <p:extLst>
      <p:ext uri="{BB962C8B-B14F-4D97-AF65-F5344CB8AC3E}">
        <p14:creationId xmlns:p14="http://schemas.microsoft.com/office/powerpoint/2010/main" val="967534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FCAD188-2A62-4229-8BD0-FAF7DB3050F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84B7887-32B4-4885-9746-0244343449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A73431-DA90-47C2-BF58-FC1895CFA057}"/>
              </a:ext>
            </a:extLst>
          </p:cNvPr>
          <p:cNvSpPr>
            <a:spLocks noGrp="1" noChangeArrowheads="1"/>
          </p:cNvSpPr>
          <p:nvPr>
            <p:ph type="sldNum" sz="quarter" idx="12"/>
          </p:nvPr>
        </p:nvSpPr>
        <p:spPr>
          <a:ln/>
        </p:spPr>
        <p:txBody>
          <a:bodyPr/>
          <a:lstStyle>
            <a:lvl1pPr>
              <a:defRPr/>
            </a:lvl1pPr>
          </a:lstStyle>
          <a:p>
            <a:pPr>
              <a:defRPr/>
            </a:pPr>
            <a:fld id="{2351209F-09B1-4E5E-BD32-03140EAA44A3}" type="slidenum">
              <a:rPr lang="en-US" altLang="en-US"/>
              <a:pPr>
                <a:defRPr/>
              </a:pPr>
              <a:t>‹#›</a:t>
            </a:fld>
            <a:endParaRPr lang="en-US" altLang="en-US"/>
          </a:p>
        </p:txBody>
      </p:sp>
    </p:spTree>
    <p:extLst>
      <p:ext uri="{BB962C8B-B14F-4D97-AF65-F5344CB8AC3E}">
        <p14:creationId xmlns:p14="http://schemas.microsoft.com/office/powerpoint/2010/main" val="115020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7AC26C-20EE-48AC-9336-B0F13115962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A7DA81B-3CFF-44E5-A9F1-13176C9DE3C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9D96F01-4133-4CD7-A7DF-4F6EA6436C5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B3C007DE-C9F3-482D-95A3-EF2AB8C63D0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65112D08-A918-4BD7-A67F-CC73637D2AE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23BB6C4-A022-4480-824B-BFD00E6FF862}"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E2169766-E7B8-4183-A8C8-A40D15CF42E2}"/>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06CC9A9-B159-44DB-935C-3A88EF30AB87}"/>
              </a:ext>
            </a:extLst>
          </p:cNvPr>
          <p:cNvSpPr>
            <a:spLocks noGrp="1" noChangeArrowheads="1"/>
          </p:cNvSpPr>
          <p:nvPr>
            <p:ph type="title"/>
          </p:nvPr>
        </p:nvSpPr>
        <p:spPr/>
        <p:txBody>
          <a:bodyPr/>
          <a:lstStyle/>
          <a:p>
            <a:r>
              <a:rPr lang="en-GB" altLang="en-US"/>
              <a:t>Module 11 – Market</a:t>
            </a:r>
            <a:br>
              <a:rPr lang="en-GB" altLang="en-US"/>
            </a:br>
            <a:r>
              <a:rPr lang="en-GB" altLang="en-US"/>
              <a:t>the role in 4 ways</a:t>
            </a:r>
          </a:p>
        </p:txBody>
      </p:sp>
      <p:sp>
        <p:nvSpPr>
          <p:cNvPr id="3075" name="Rectangle 3">
            <a:extLst>
              <a:ext uri="{FF2B5EF4-FFF2-40B4-BE49-F238E27FC236}">
                <a16:creationId xmlns:a16="http://schemas.microsoft.com/office/drawing/2014/main" id="{BE283474-9956-40B6-B354-FC169541E9DB}"/>
              </a:ext>
            </a:extLst>
          </p:cNvPr>
          <p:cNvSpPr>
            <a:spLocks noGrp="1" noChangeArrowheads="1"/>
          </p:cNvSpPr>
          <p:nvPr>
            <p:ph type="body" idx="1"/>
          </p:nvPr>
        </p:nvSpPr>
        <p:spPr>
          <a:xfrm>
            <a:off x="463550" y="2133600"/>
            <a:ext cx="8229600" cy="4525963"/>
          </a:xfrm>
        </p:spPr>
        <p:txBody>
          <a:bodyPr/>
          <a:lstStyle/>
          <a:p>
            <a:pPr marL="0" indent="0">
              <a:buFontTx/>
              <a:buNone/>
            </a:pPr>
            <a:r>
              <a:rPr lang="en-GB" altLang="en-US"/>
              <a:t>Advert on CV library – Boolean Search on Adapt – Setting up a watchdog – CV searching on CV library.</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95B8D1D-9966-47E1-B99E-F7351BDB73B2}"/>
              </a:ext>
            </a:extLst>
          </p:cNvPr>
          <p:cNvSpPr>
            <a:spLocks noGrp="1" noChangeArrowheads="1"/>
          </p:cNvSpPr>
          <p:nvPr>
            <p:ph type="title"/>
          </p:nvPr>
        </p:nvSpPr>
        <p:spPr/>
        <p:txBody>
          <a:bodyPr/>
          <a:lstStyle/>
          <a:p>
            <a:r>
              <a:rPr lang="en-GB" altLang="en-US"/>
              <a:t>Upload the advert to </a:t>
            </a:r>
            <a:br>
              <a:rPr lang="en-GB" altLang="en-US"/>
            </a:br>
            <a:r>
              <a:rPr lang="en-GB" altLang="en-US"/>
              <a:t>CV library</a:t>
            </a:r>
          </a:p>
        </p:txBody>
      </p:sp>
      <p:sp>
        <p:nvSpPr>
          <p:cNvPr id="4099" name="Content Placeholder 2">
            <a:extLst>
              <a:ext uri="{FF2B5EF4-FFF2-40B4-BE49-F238E27FC236}">
                <a16:creationId xmlns:a16="http://schemas.microsoft.com/office/drawing/2014/main" id="{24DFD329-10C4-4071-98E0-18657B94C852}"/>
              </a:ext>
            </a:extLst>
          </p:cNvPr>
          <p:cNvSpPr>
            <a:spLocks noGrp="1" noChangeArrowheads="1"/>
          </p:cNvSpPr>
          <p:nvPr>
            <p:ph idx="1"/>
          </p:nvPr>
        </p:nvSpPr>
        <p:spPr/>
        <p:txBody>
          <a:bodyPr/>
          <a:lstStyle/>
          <a:p>
            <a:r>
              <a:rPr lang="en-GB" altLang="en-US"/>
              <a:t>Go to google chrome and click on the CV library bookmark. </a:t>
            </a:r>
          </a:p>
          <a:p>
            <a:r>
              <a:rPr lang="en-GB" altLang="en-US"/>
              <a:t>Log in to CV library, on the home page go to “manage jobs” and click on “post job now”. </a:t>
            </a:r>
          </a:p>
          <a:p>
            <a:r>
              <a:rPr lang="en-GB" altLang="en-US"/>
              <a:t>Fill in the necessary fields i.e. job title, ref, job type, industry, location, job details, contact name and email.</a:t>
            </a:r>
          </a:p>
          <a:p>
            <a:r>
              <a:rPr lang="en-GB" altLang="en-US"/>
              <a:t>Then click “preview job” and “post job now”.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57A6948-ABEB-4DD4-A26A-A522BFF091A5}"/>
              </a:ext>
            </a:extLst>
          </p:cNvPr>
          <p:cNvSpPr>
            <a:spLocks noGrp="1" noChangeArrowheads="1"/>
          </p:cNvSpPr>
          <p:nvPr>
            <p:ph type="title"/>
          </p:nvPr>
        </p:nvSpPr>
        <p:spPr/>
        <p:txBody>
          <a:bodyPr/>
          <a:lstStyle/>
          <a:p>
            <a:r>
              <a:rPr lang="en-GB" altLang="en-US"/>
              <a:t>Boolean (string) search</a:t>
            </a:r>
            <a:br>
              <a:rPr lang="en-GB" altLang="en-US"/>
            </a:br>
            <a:r>
              <a:rPr lang="en-GB" altLang="en-US"/>
              <a:t>on Adapt</a:t>
            </a:r>
          </a:p>
        </p:txBody>
      </p:sp>
      <p:sp>
        <p:nvSpPr>
          <p:cNvPr id="6147" name="Content Placeholder 2">
            <a:extLst>
              <a:ext uri="{FF2B5EF4-FFF2-40B4-BE49-F238E27FC236}">
                <a16:creationId xmlns:a16="http://schemas.microsoft.com/office/drawing/2014/main" id="{FD1E379F-A368-474C-B201-EAD3EAFDA5A2}"/>
              </a:ext>
            </a:extLst>
          </p:cNvPr>
          <p:cNvSpPr>
            <a:spLocks noGrp="1" noChangeArrowheads="1"/>
          </p:cNvSpPr>
          <p:nvPr>
            <p:ph idx="1"/>
          </p:nvPr>
        </p:nvSpPr>
        <p:spPr/>
        <p:txBody>
          <a:bodyPr/>
          <a:lstStyle/>
          <a:p>
            <a:r>
              <a:rPr lang="en-GB" altLang="en-US"/>
              <a:t>Go to “searches” on the left hand side on Adapt, use the dropdown and select “document search”.</a:t>
            </a:r>
          </a:p>
          <a:p>
            <a:r>
              <a:rPr lang="en-GB" altLang="en-US"/>
              <a:t>Press “advanced” and then enter your string search. </a:t>
            </a:r>
          </a:p>
          <a:p>
            <a:r>
              <a:rPr lang="en-GB" altLang="en-US"/>
              <a:t>E.g. (“service engineer” or “maintenance engineer”) and (forklift or “forklift truck” or “material handling”)</a:t>
            </a:r>
          </a:p>
          <a:p>
            <a:r>
              <a:rPr lang="en-GB" altLang="en-US"/>
              <a:t>Line 1 – open brackets “electrical engineer”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8509BD4-E4DD-49A0-97EB-C06BB08E99B9}"/>
              </a:ext>
            </a:extLst>
          </p:cNvPr>
          <p:cNvSpPr>
            <a:spLocks noGrp="1" noChangeArrowheads="1"/>
          </p:cNvSpPr>
          <p:nvPr>
            <p:ph type="title"/>
          </p:nvPr>
        </p:nvSpPr>
        <p:spPr/>
        <p:txBody>
          <a:bodyPr/>
          <a:lstStyle/>
          <a:p>
            <a:r>
              <a:rPr lang="en-GB" altLang="en-US"/>
              <a:t>Boolean (string) search</a:t>
            </a:r>
            <a:br>
              <a:rPr lang="en-GB" altLang="en-US"/>
            </a:br>
            <a:r>
              <a:rPr lang="en-GB" altLang="en-US"/>
              <a:t>on Adapt Pt.2</a:t>
            </a:r>
          </a:p>
        </p:txBody>
      </p:sp>
      <p:sp>
        <p:nvSpPr>
          <p:cNvPr id="8195" name="Content Placeholder 2">
            <a:extLst>
              <a:ext uri="{FF2B5EF4-FFF2-40B4-BE49-F238E27FC236}">
                <a16:creationId xmlns:a16="http://schemas.microsoft.com/office/drawing/2014/main" id="{EFC59360-E659-434E-98D5-36C844D81D21}"/>
              </a:ext>
            </a:extLst>
          </p:cNvPr>
          <p:cNvSpPr>
            <a:spLocks noGrp="1" noChangeArrowheads="1"/>
          </p:cNvSpPr>
          <p:nvPr>
            <p:ph idx="1"/>
          </p:nvPr>
        </p:nvSpPr>
        <p:spPr/>
        <p:txBody>
          <a:bodyPr/>
          <a:lstStyle/>
          <a:p>
            <a:r>
              <a:rPr lang="en-GB" altLang="en-US"/>
              <a:t>Add a line and select “OR” and type “maintenance engineer” in the next box. </a:t>
            </a:r>
          </a:p>
          <a:p>
            <a:r>
              <a:rPr lang="en-GB" altLang="en-US"/>
              <a:t>Then close the bracket. </a:t>
            </a:r>
          </a:p>
          <a:p>
            <a:r>
              <a:rPr lang="en-GB" altLang="en-US"/>
              <a:t>On a new line select “AND” open brackets, type forklift. </a:t>
            </a:r>
          </a:p>
          <a:p>
            <a:r>
              <a:rPr lang="en-GB" altLang="en-US"/>
              <a:t>Add a line and select “OR” and type “forklift truck” and do the same for “material handling” then close brackets. </a:t>
            </a:r>
          </a:p>
          <a:p>
            <a:r>
              <a:rPr lang="en-GB" altLang="en-US"/>
              <a:t>Click on “get results”.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A4A4E7D-6889-4DB8-AF6F-F855A604E6D8}"/>
              </a:ext>
            </a:extLst>
          </p:cNvPr>
          <p:cNvSpPr>
            <a:spLocks noGrp="1" noChangeArrowheads="1"/>
          </p:cNvSpPr>
          <p:nvPr>
            <p:ph type="title"/>
          </p:nvPr>
        </p:nvSpPr>
        <p:spPr/>
        <p:txBody>
          <a:bodyPr/>
          <a:lstStyle/>
          <a:p>
            <a:r>
              <a:rPr lang="en-GB" altLang="en-US"/>
              <a:t>Boolean (string) search</a:t>
            </a:r>
            <a:br>
              <a:rPr lang="en-GB" altLang="en-US"/>
            </a:br>
            <a:r>
              <a:rPr lang="en-GB" altLang="en-US"/>
              <a:t>on Adapt Pt.3</a:t>
            </a:r>
          </a:p>
        </p:txBody>
      </p:sp>
      <p:sp>
        <p:nvSpPr>
          <p:cNvPr id="10243" name="Content Placeholder 2">
            <a:extLst>
              <a:ext uri="{FF2B5EF4-FFF2-40B4-BE49-F238E27FC236}">
                <a16:creationId xmlns:a16="http://schemas.microsoft.com/office/drawing/2014/main" id="{1AA09D0F-080F-4E0E-A750-6A7E385D4597}"/>
              </a:ext>
            </a:extLst>
          </p:cNvPr>
          <p:cNvSpPr>
            <a:spLocks noGrp="1" noChangeArrowheads="1"/>
          </p:cNvSpPr>
          <p:nvPr>
            <p:ph idx="1"/>
          </p:nvPr>
        </p:nvSpPr>
        <p:spPr/>
        <p:txBody>
          <a:bodyPr/>
          <a:lstStyle/>
          <a:p>
            <a:r>
              <a:rPr lang="en-GB" altLang="en-US"/>
              <a:t>Now we need to get people from the right geographical area. Select “refine” and from the drop-down menu select “permanent candidate search”. </a:t>
            </a:r>
          </a:p>
          <a:p>
            <a:r>
              <a:rPr lang="en-GB" altLang="en-US"/>
              <a:t>Go to “search town” and enter the relevant area i.e. Birmingham. </a:t>
            </a:r>
          </a:p>
          <a:p>
            <a:r>
              <a:rPr lang="en-GB" altLang="en-US"/>
              <a:t>Save your search results and remove any candidates without email addresses or older contacts.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F896710-CDED-426C-96ED-1FC982F37EBA}"/>
              </a:ext>
            </a:extLst>
          </p:cNvPr>
          <p:cNvSpPr>
            <a:spLocks noGrp="1" noChangeArrowheads="1"/>
          </p:cNvSpPr>
          <p:nvPr>
            <p:ph type="title"/>
          </p:nvPr>
        </p:nvSpPr>
        <p:spPr/>
        <p:txBody>
          <a:bodyPr/>
          <a:lstStyle/>
          <a:p>
            <a:r>
              <a:rPr lang="en-GB" altLang="en-US"/>
              <a:t>Sending a mass mailer</a:t>
            </a:r>
          </a:p>
        </p:txBody>
      </p:sp>
      <p:sp>
        <p:nvSpPr>
          <p:cNvPr id="12291" name="Content Placeholder 2">
            <a:extLst>
              <a:ext uri="{FF2B5EF4-FFF2-40B4-BE49-F238E27FC236}">
                <a16:creationId xmlns:a16="http://schemas.microsoft.com/office/drawing/2014/main" id="{B60A0D47-9BFE-473F-BC3D-9DD51FBB6AD2}"/>
              </a:ext>
            </a:extLst>
          </p:cNvPr>
          <p:cNvSpPr>
            <a:spLocks noGrp="1" noChangeArrowheads="1"/>
          </p:cNvSpPr>
          <p:nvPr>
            <p:ph idx="1"/>
          </p:nvPr>
        </p:nvSpPr>
        <p:spPr/>
        <p:txBody>
          <a:bodyPr/>
          <a:lstStyle/>
          <a:p>
            <a:r>
              <a:rPr lang="en-GB" altLang="en-US" sz="2800"/>
              <a:t>Go to your saved search and select “export as CSV”. An excel spreadsheet will appear. </a:t>
            </a:r>
          </a:p>
          <a:p>
            <a:r>
              <a:rPr lang="en-GB" altLang="en-US" sz="2800"/>
              <a:t>Take any irrelevant candidates based on the info on the previous page. </a:t>
            </a:r>
          </a:p>
          <a:p>
            <a:r>
              <a:rPr lang="en-GB" altLang="en-US" sz="2800"/>
              <a:t>Create an email with the advertisement in the body of the email and paste all email addresses in “BCC”. </a:t>
            </a:r>
          </a:p>
          <a:p>
            <a:r>
              <a:rPr lang="en-GB" altLang="en-US" sz="2800"/>
              <a:t>IMPORTANT – Always BCC to avoid a breach of GDPR.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FB93B9F-ED5D-4D69-8CE7-AF24DE8CBDF1}"/>
              </a:ext>
            </a:extLst>
          </p:cNvPr>
          <p:cNvSpPr>
            <a:spLocks noGrp="1" noChangeArrowheads="1"/>
          </p:cNvSpPr>
          <p:nvPr>
            <p:ph type="title"/>
          </p:nvPr>
        </p:nvSpPr>
        <p:spPr/>
        <p:txBody>
          <a:bodyPr/>
          <a:lstStyle/>
          <a:p>
            <a:r>
              <a:rPr lang="en-GB" altLang="en-US"/>
              <a:t>Creating a watchdog on </a:t>
            </a:r>
            <a:br>
              <a:rPr lang="en-GB" altLang="en-US"/>
            </a:br>
            <a:r>
              <a:rPr lang="en-GB" altLang="en-US"/>
              <a:t>CV library</a:t>
            </a:r>
          </a:p>
        </p:txBody>
      </p:sp>
      <p:sp>
        <p:nvSpPr>
          <p:cNvPr id="14339" name="Content Placeholder 2">
            <a:extLst>
              <a:ext uri="{FF2B5EF4-FFF2-40B4-BE49-F238E27FC236}">
                <a16:creationId xmlns:a16="http://schemas.microsoft.com/office/drawing/2014/main" id="{BDFD644E-9413-4D52-91FD-C884D69E2A5C}"/>
              </a:ext>
            </a:extLst>
          </p:cNvPr>
          <p:cNvSpPr>
            <a:spLocks noGrp="1" noChangeArrowheads="1"/>
          </p:cNvSpPr>
          <p:nvPr>
            <p:ph idx="1"/>
          </p:nvPr>
        </p:nvSpPr>
        <p:spPr/>
        <p:txBody>
          <a:bodyPr/>
          <a:lstStyle/>
          <a:p>
            <a:r>
              <a:rPr lang="en-GB" altLang="en-US"/>
              <a:t>Open up CV library in google chrome. </a:t>
            </a:r>
          </a:p>
          <a:p>
            <a:r>
              <a:rPr lang="en-GB" altLang="en-US"/>
              <a:t>In the home page, go to CV watchdogs and click on “create watchdog”.</a:t>
            </a:r>
          </a:p>
          <a:p>
            <a:r>
              <a:rPr lang="en-GB" altLang="en-US"/>
              <a:t>Fill in the necessary boxes; your name, job ID, keywords (your search), location, salary. </a:t>
            </a:r>
          </a:p>
          <a:p>
            <a:r>
              <a:rPr lang="en-GB" altLang="en-US"/>
              <a:t>Now click on “create CV watchdog” and it will start sending potential candidates for your role.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8EE83B1-142F-4336-AEB5-E8CB2939314E}"/>
              </a:ext>
            </a:extLst>
          </p:cNvPr>
          <p:cNvSpPr>
            <a:spLocks noGrp="1" noChangeArrowheads="1"/>
          </p:cNvSpPr>
          <p:nvPr>
            <p:ph type="title"/>
          </p:nvPr>
        </p:nvSpPr>
        <p:spPr/>
        <p:txBody>
          <a:bodyPr/>
          <a:lstStyle/>
          <a:p>
            <a:r>
              <a:rPr lang="en-GB" altLang="en-US"/>
              <a:t>CV library candidate </a:t>
            </a:r>
            <a:br>
              <a:rPr lang="en-GB" altLang="en-US"/>
            </a:br>
            <a:r>
              <a:rPr lang="en-GB" altLang="en-US"/>
              <a:t>search</a:t>
            </a:r>
          </a:p>
        </p:txBody>
      </p:sp>
      <p:sp>
        <p:nvSpPr>
          <p:cNvPr id="16387" name="Content Placeholder 2">
            <a:extLst>
              <a:ext uri="{FF2B5EF4-FFF2-40B4-BE49-F238E27FC236}">
                <a16:creationId xmlns:a16="http://schemas.microsoft.com/office/drawing/2014/main" id="{76DD7053-7777-4569-82CA-EF204FFFBCE0}"/>
              </a:ext>
            </a:extLst>
          </p:cNvPr>
          <p:cNvSpPr>
            <a:spLocks noGrp="1" noChangeArrowheads="1"/>
          </p:cNvSpPr>
          <p:nvPr>
            <p:ph idx="1"/>
          </p:nvPr>
        </p:nvSpPr>
        <p:spPr/>
        <p:txBody>
          <a:bodyPr/>
          <a:lstStyle/>
          <a:p>
            <a:r>
              <a:rPr lang="en-GB" altLang="en-US"/>
              <a:t>Go to CV library. </a:t>
            </a:r>
          </a:p>
          <a:p>
            <a:r>
              <a:rPr lang="en-GB" altLang="en-US"/>
              <a:t>Click on “search CVs” , make sure you have “Boolean search” selected.</a:t>
            </a:r>
          </a:p>
          <a:p>
            <a:r>
              <a:rPr lang="en-GB" altLang="en-US"/>
              <a:t>Input your search in the “keywords” box and fill in the salary, location and job type. </a:t>
            </a:r>
          </a:p>
          <a:p>
            <a:r>
              <a:rPr lang="en-GB" altLang="en-US"/>
              <a:t>Then click “search CVs”</a:t>
            </a:r>
          </a:p>
          <a:p>
            <a:r>
              <a:rPr lang="en-GB" altLang="en-US"/>
              <a:t>Now you can contact potential candidates and build up a shortlist. </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10080</TotalTime>
  <Words>1343</Words>
  <Application>Microsoft Office PowerPoint</Application>
  <PresentationFormat>On-screen Show (4:3)</PresentationFormat>
  <Paragraphs>91</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Times New Roman</vt:lpstr>
      <vt:lpstr>Consolas</vt:lpstr>
      <vt:lpstr>Calibri</vt:lpstr>
      <vt:lpstr>Symbol</vt:lpstr>
      <vt:lpstr>Default Design</vt:lpstr>
      <vt:lpstr>Module 11 – Market the role in 4 ways</vt:lpstr>
      <vt:lpstr>Upload the advert to  CV library</vt:lpstr>
      <vt:lpstr>Boolean (string) search on Adapt</vt:lpstr>
      <vt:lpstr>Boolean (string) search on Adapt Pt.2</vt:lpstr>
      <vt:lpstr>Boolean (string) search on Adapt Pt.3</vt:lpstr>
      <vt:lpstr>Sending a mass mailer</vt:lpstr>
      <vt:lpstr>Creating a watchdog on  CV library</vt:lpstr>
      <vt:lpstr>CV library candidate  search</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228</cp:revision>
  <dcterms:created xsi:type="dcterms:W3CDTF">2006-03-01T16:20:54Z</dcterms:created>
  <dcterms:modified xsi:type="dcterms:W3CDTF">2021-07-20T12:21:31Z</dcterms:modified>
</cp:coreProperties>
</file>